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8" r:id="rId3"/>
    <p:sldId id="305" r:id="rId4"/>
    <p:sldId id="262" r:id="rId5"/>
    <p:sldId id="313" r:id="rId6"/>
    <p:sldId id="259" r:id="rId7"/>
    <p:sldId id="324" r:id="rId8"/>
    <p:sldId id="316" r:id="rId9"/>
    <p:sldId id="319" r:id="rId10"/>
    <p:sldId id="323" r:id="rId11"/>
    <p:sldId id="309" r:id="rId12"/>
    <p:sldId id="314" r:id="rId13"/>
    <p:sldId id="315" r:id="rId14"/>
    <p:sldId id="306" r:id="rId15"/>
    <p:sldId id="308" r:id="rId16"/>
    <p:sldId id="310" r:id="rId17"/>
    <p:sldId id="307" r:id="rId18"/>
    <p:sldId id="317" r:id="rId19"/>
    <p:sldId id="320" r:id="rId20"/>
    <p:sldId id="321" r:id="rId21"/>
    <p:sldId id="318" r:id="rId22"/>
    <p:sldId id="322" r:id="rId23"/>
    <p:sldId id="325" r:id="rId24"/>
    <p:sldId id="312" r:id="rId25"/>
    <p:sldId id="284" r:id="rId26"/>
  </p:sldIdLst>
  <p:sldSz cx="9144000" cy="5143500" type="screen16x9"/>
  <p:notesSz cx="6858000" cy="9144000"/>
  <p:embeddedFontLst>
    <p:embeddedFont>
      <p:font typeface="Mangal" panose="02040503050203030202" pitchFamily="18" charset="0"/>
      <p:regular r:id="rId28"/>
      <p:bold r:id="rId29"/>
    </p:embeddedFont>
    <p:embeddedFont>
      <p:font typeface="Montserrat Black" panose="020F0502020204030204" pitchFamily="34" charset="0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swald" pitchFamily="2" charset="77"/>
      <p:regular r:id="rId37"/>
      <p:bold r:id="rId38"/>
    </p:embeddedFont>
    <p:embeddedFont>
      <p:font typeface="Roboto Condensed Light" panose="02000000000000000000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D625CC-2140-194D-9E6E-B731570FB669}" v="793" dt="2022-04-24T08:58:59.848"/>
    <p1510:client id="{E6EB18E6-78C7-2D57-AEFE-636F2EC91EFB}" v="565" dt="2022-04-24T08:10:45.391"/>
  </p1510:revLst>
</p1510:revInfo>
</file>

<file path=ppt/tableStyles.xml><?xml version="1.0" encoding="utf-8"?>
<a:tblStyleLst xmlns:a="http://schemas.openxmlformats.org/drawingml/2006/main" def="{05F66158-D11C-467D-AA98-F5C1580E4131}">
  <a:tblStyle styleId="{05F66158-D11C-467D-AA98-F5C1580E41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8"/>
    <p:restoredTop sz="70692"/>
  </p:normalViewPr>
  <p:slideViewPr>
    <p:cSldViewPr snapToGrid="0" snapToObjects="1">
      <p:cViewPr varScale="1">
        <p:scale>
          <a:sx n="103" d="100"/>
          <a:sy n="103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6" name="Google Shape;30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a43be9d97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9" name="Google Shape;3599;ga43be9d97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https://</a:t>
            </a:r>
            <a:r>
              <a:rPr lang="en-SG" dirty="0" err="1"/>
              <a:t>medium.com</a:t>
            </a:r>
            <a:r>
              <a:rPr lang="en-SG" dirty="0"/>
              <a:t>/</a:t>
            </a:r>
            <a:r>
              <a:rPr lang="en-SG" dirty="0" err="1"/>
              <a:t>mlearning</a:t>
            </a:r>
            <a:r>
              <a:rPr lang="en-SG" dirty="0"/>
              <a:t>-ai/an-overview-of-vgg16-and-nin-models-96e4bf398484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Transfer learning is </a:t>
            </a:r>
            <a:r>
              <a:rPr lang="en-SG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flexible, allowing the use of pre-trained models directly, as feature extraction </a:t>
            </a:r>
            <a:r>
              <a:rPr lang="en-SG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preprocessing</a:t>
            </a:r>
            <a:r>
              <a:rPr lang="en-SG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and integrated into entirely new models</a:t>
            </a:r>
            <a:r>
              <a:rPr lang="en-SG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7029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9e46f12aa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9e46f12aa4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449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g9ac7ea12a4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1" name="Google Shape;3291;g9ac7ea12a4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780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g9ac7ea12a4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1" name="Google Shape;3291;g9ac7ea12a4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269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9e46f12aa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9e46f12aa4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525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a43be9d97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a43be9d97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g9aae1a29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" name="Google Shape;3109;g9aae1a29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9e46f12aa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9e46f12aa4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115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g9aae1a29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2" name="Google Shape;3152;g9aae1a29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9e7b24d74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9e7b24d74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9e46f12aa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9e46f12aa4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040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9e46f12aa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9e46f12aa4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199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a43be9d97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9" name="Google Shape;3599;ga43be9d97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382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9e46f12aa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9e46f12aa4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58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3316" y="0"/>
            <a:ext cx="9164698" cy="5208136"/>
            <a:chOff x="-13316" y="0"/>
            <a:chExt cx="9164698" cy="5208136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6118235" y="0"/>
              <a:ext cx="3025768" cy="2023351"/>
            </a:xfrm>
            <a:custGeom>
              <a:avLst/>
              <a:gdLst/>
              <a:ahLst/>
              <a:cxnLst/>
              <a:rect l="l" t="t" r="r" b="b"/>
              <a:pathLst>
                <a:path w="25325" h="16935" extrusionOk="0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0"/>
              <a:ext cx="3448062" cy="2305785"/>
            </a:xfrm>
            <a:custGeom>
              <a:avLst/>
              <a:gdLst/>
              <a:ahLst/>
              <a:cxnLst/>
              <a:rect l="l" t="t" r="r" b="b"/>
              <a:pathLst>
                <a:path w="25325" h="16935" extrusionOk="0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05501" y="2793747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45725" y="40030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0" y="423992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524623" y="0"/>
              <a:ext cx="2619371" cy="1017382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-26" y="5"/>
              <a:ext cx="2038372" cy="1475619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7855910" y="4"/>
              <a:ext cx="1280726" cy="3383675"/>
              <a:chOff x="9196698" y="950579"/>
              <a:chExt cx="1280726" cy="3383675"/>
            </a:xfrm>
          </p:grpSpPr>
          <p:sp>
            <p:nvSpPr>
              <p:cNvPr id="19" name="Google Shape;19;p2"/>
              <p:cNvSpPr/>
              <p:nvPr/>
            </p:nvSpPr>
            <p:spPr>
              <a:xfrm rot="10800000" flipH="1">
                <a:off x="9419903" y="2786190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9599228" y="2157664"/>
                <a:ext cx="26379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9546302" y="3614502"/>
                <a:ext cx="44049" cy="47093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9828268" y="3796617"/>
                <a:ext cx="3821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10207125" y="3808369"/>
                <a:ext cx="26632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9549176" y="3999362"/>
                <a:ext cx="82349" cy="7930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9196698" y="3144502"/>
                <a:ext cx="29423" cy="2950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9707787" y="1811104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9613771" y="3653647"/>
                <a:ext cx="106868" cy="90212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9387775" y="3309201"/>
                <a:ext cx="79221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9540468" y="1825815"/>
                <a:ext cx="7930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9725373" y="1297224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9834186" y="950579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9666613" y="965375"/>
                <a:ext cx="79559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0177702" y="1025488"/>
                <a:ext cx="79475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9490416" y="2925778"/>
                <a:ext cx="44303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9352519" y="3023684"/>
                <a:ext cx="43965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0177702" y="4093379"/>
                <a:ext cx="29507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10421622" y="4278284"/>
                <a:ext cx="55801" cy="559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177702" y="4003758"/>
                <a:ext cx="44303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-5400000">
              <a:off x="6321128" y="2391309"/>
              <a:ext cx="1715384" cy="3918269"/>
              <a:chOff x="10706378" y="539509"/>
              <a:chExt cx="1715384" cy="3918269"/>
            </a:xfrm>
          </p:grpSpPr>
          <p:sp>
            <p:nvSpPr>
              <p:cNvPr id="40" name="Google Shape;40;p2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2"/>
            <p:cNvGrpSpPr/>
            <p:nvPr/>
          </p:nvGrpSpPr>
          <p:grpSpPr>
            <a:xfrm rot="-5400000">
              <a:off x="5632457" y="-1028869"/>
              <a:ext cx="737423" cy="2819744"/>
              <a:chOff x="12445182" y="1003506"/>
              <a:chExt cx="737423" cy="2819744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 flipH="1">
                <a:off x="12486357" y="2971349"/>
                <a:ext cx="35256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2539199" y="3209181"/>
                <a:ext cx="61889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2953481" y="2695301"/>
                <a:ext cx="47008" cy="4396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13106174" y="2316275"/>
                <a:ext cx="20545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12882969" y="2054939"/>
                <a:ext cx="26379" cy="2646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13147264" y="194333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3097212" y="3250271"/>
                <a:ext cx="3838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2524657" y="360579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12791742" y="358228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3035662" y="3767194"/>
                <a:ext cx="53011" cy="5605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12715396" y="3281215"/>
                <a:ext cx="76431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2665597" y="3228373"/>
                <a:ext cx="44049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2445182" y="1003506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2518738" y="1140895"/>
                <a:ext cx="41175" cy="4125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12788952" y="3492753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13023910" y="2818064"/>
                <a:ext cx="4404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13000405" y="2388309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-2" y="9"/>
              <a:ext cx="3985907" cy="3918269"/>
              <a:chOff x="2524675" y="238075"/>
              <a:chExt cx="1178600" cy="1158600"/>
            </a:xfrm>
          </p:grpSpPr>
          <p:sp>
            <p:nvSpPr>
              <p:cNvPr id="76" name="Google Shape;76;p2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" name="Google Shape;136;p2"/>
            <p:cNvSpPr/>
            <p:nvPr/>
          </p:nvSpPr>
          <p:spPr>
            <a:xfrm flipH="1">
              <a:off x="13729" y="0"/>
              <a:ext cx="1398984" cy="543375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5954700" y="0"/>
              <a:ext cx="3189300" cy="1619850"/>
              <a:chOff x="4185675" y="845125"/>
              <a:chExt cx="3189300" cy="161985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2"/>
          <p:cNvSpPr txBox="1">
            <a:spLocks noGrp="1"/>
          </p:cNvSpPr>
          <p:nvPr>
            <p:ph type="ctrTitle"/>
          </p:nvPr>
        </p:nvSpPr>
        <p:spPr>
          <a:xfrm>
            <a:off x="1785300" y="1645975"/>
            <a:ext cx="55734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Montserrat Black"/>
              <a:buNone/>
              <a:defRPr sz="60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2" name="Google Shape;142;p2"/>
          <p:cNvSpPr txBox="1">
            <a:spLocks noGrp="1"/>
          </p:cNvSpPr>
          <p:nvPr>
            <p:ph type="subTitle" idx="1"/>
          </p:nvPr>
        </p:nvSpPr>
        <p:spPr>
          <a:xfrm>
            <a:off x="1905725" y="3239869"/>
            <a:ext cx="5332500" cy="2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24"/>
          <p:cNvSpPr txBox="1">
            <a:spLocks noGrp="1"/>
          </p:cNvSpPr>
          <p:nvPr>
            <p:ph type="title"/>
          </p:nvPr>
        </p:nvSpPr>
        <p:spPr>
          <a:xfrm>
            <a:off x="715650" y="1814525"/>
            <a:ext cx="38496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2" name="Google Shape;2362;p24"/>
          <p:cNvSpPr txBox="1">
            <a:spLocks noGrp="1"/>
          </p:cNvSpPr>
          <p:nvPr>
            <p:ph type="subTitle" idx="1"/>
          </p:nvPr>
        </p:nvSpPr>
        <p:spPr>
          <a:xfrm>
            <a:off x="713250" y="2335428"/>
            <a:ext cx="38520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63" name="Google Shape;2363;p24"/>
          <p:cNvGrpSpPr/>
          <p:nvPr/>
        </p:nvGrpSpPr>
        <p:grpSpPr>
          <a:xfrm>
            <a:off x="13724" y="2571758"/>
            <a:ext cx="3840097" cy="2558635"/>
            <a:chOff x="235225" y="2771600"/>
            <a:chExt cx="3133750" cy="2088000"/>
          </a:xfrm>
        </p:grpSpPr>
        <p:sp>
          <p:nvSpPr>
            <p:cNvPr id="2364" name="Google Shape;2364;p2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9" name="Google Shape;2369;p24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370" name="Google Shape;2370;p2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4"/>
          <p:cNvGrpSpPr/>
          <p:nvPr/>
        </p:nvGrpSpPr>
        <p:grpSpPr>
          <a:xfrm>
            <a:off x="39701" y="3880440"/>
            <a:ext cx="3277907" cy="1263055"/>
            <a:chOff x="1766764" y="-4125385"/>
            <a:chExt cx="3277907" cy="1263055"/>
          </a:xfrm>
        </p:grpSpPr>
        <p:sp>
          <p:nvSpPr>
            <p:cNvPr id="2376" name="Google Shape;2376;p2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2" name="Google Shape;2402;p2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403" name="Google Shape;2403;p2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9" name="Google Shape;2429;p24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430" name="Google Shape;2430;p2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15"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26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7" name="Google Shape;2527;p26"/>
          <p:cNvSpPr txBox="1">
            <a:spLocks noGrp="1"/>
          </p:cNvSpPr>
          <p:nvPr>
            <p:ph type="body" idx="1"/>
          </p:nvPr>
        </p:nvSpPr>
        <p:spPr>
          <a:xfrm>
            <a:off x="1890750" y="3027963"/>
            <a:ext cx="53625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5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8" name="Google Shape;2528;p26"/>
          <p:cNvSpPr/>
          <p:nvPr/>
        </p:nvSpPr>
        <p:spPr>
          <a:xfrm flipH="1">
            <a:off x="672255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26"/>
          <p:cNvSpPr/>
          <p:nvPr/>
        </p:nvSpPr>
        <p:spPr>
          <a:xfrm rot="10800000" flipH="1">
            <a:off x="7105633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26"/>
          <p:cNvSpPr/>
          <p:nvPr/>
        </p:nvSpPr>
        <p:spPr>
          <a:xfrm>
            <a:off x="7731266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1" name="Google Shape;2531;p26"/>
          <p:cNvGrpSpPr/>
          <p:nvPr/>
        </p:nvGrpSpPr>
        <p:grpSpPr>
          <a:xfrm rot="10800000" flipH="1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532" name="Google Shape;2532;p26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6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6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6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6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7" name="Google Shape;2537;p26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538" name="Google Shape;2538;p26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6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6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6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6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6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6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6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6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6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6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6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6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6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6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6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6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6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6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6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6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6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6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6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6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6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6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6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6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6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6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6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6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6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6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6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6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6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6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6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6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6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6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6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6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6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6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6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6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6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6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6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6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6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2" name="Google Shape;2592;p26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593" name="Google Shape;2593;p26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6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6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6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6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6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6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6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6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6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6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6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6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6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6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6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6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6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6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6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6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6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6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6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6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6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6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6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6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6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6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6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6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6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6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6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6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6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6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6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6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6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6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6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6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6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6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6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6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6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6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6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6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6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7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27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27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27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27"/>
          <p:cNvSpPr/>
          <p:nvPr/>
        </p:nvSpPr>
        <p:spPr>
          <a:xfrm rot="-5400000">
            <a:off x="7242794" y="327957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27"/>
          <p:cNvSpPr/>
          <p:nvPr/>
        </p:nvSpPr>
        <p:spPr>
          <a:xfrm rot="10800000" flipH="1">
            <a:off x="-13316" y="3126092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27"/>
          <p:cNvSpPr/>
          <p:nvPr/>
        </p:nvSpPr>
        <p:spPr>
          <a:xfrm rot="10800000">
            <a:off x="-13308" y="4132062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5" name="Google Shape;2655;p27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656" name="Google Shape;2656;p2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27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662" name="Google Shape;2662;p2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6" name="Google Shape;2716;p27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717" name="Google Shape;2717;p27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7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7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7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7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7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7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7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7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7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7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7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7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0" name="Google Shape;2730;p27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731" name="Google Shape;2731;p27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7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7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7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7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7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7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7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7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7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7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7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7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4" name="Google Shape;2744;p27"/>
          <p:cNvSpPr/>
          <p:nvPr/>
        </p:nvSpPr>
        <p:spPr>
          <a:xfrm flipH="1">
            <a:off x="-13314" y="4415703"/>
            <a:ext cx="1716064" cy="727104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5" name="Google Shape;2745;p27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746" name="Google Shape;2746;p2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28"/>
          <p:cNvSpPr/>
          <p:nvPr/>
        </p:nvSpPr>
        <p:spPr>
          <a:xfrm flipH="1">
            <a:off x="672255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28"/>
          <p:cNvSpPr/>
          <p:nvPr/>
        </p:nvSpPr>
        <p:spPr>
          <a:xfrm rot="10800000" flipH="1">
            <a:off x="7105633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28"/>
          <p:cNvSpPr/>
          <p:nvPr/>
        </p:nvSpPr>
        <p:spPr>
          <a:xfrm>
            <a:off x="7731266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4" name="Google Shape;2804;p28"/>
          <p:cNvGrpSpPr/>
          <p:nvPr/>
        </p:nvGrpSpPr>
        <p:grpSpPr>
          <a:xfrm rot="10800000" flipH="1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805" name="Google Shape;2805;p28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8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8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8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8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0" name="Google Shape;2810;p28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811" name="Google Shape;2811;p2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5" name="Google Shape;2865;p28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866" name="Google Shape;2866;p2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1" name="Google Shape;2921;p2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2922" name="Google Shape;2922;p29"/>
            <p:cNvSpPr/>
            <p:nvPr/>
          </p:nvSpPr>
          <p:spPr>
            <a:xfrm>
              <a:off x="3402350" y="38718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3" name="Google Shape;2923;p2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2924" name="Google Shape;2924;p29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9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9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9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9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9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9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9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9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9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9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9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9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9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9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9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9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1" name="Google Shape;2941;p29"/>
          <p:cNvSpPr/>
          <p:nvPr/>
        </p:nvSpPr>
        <p:spPr>
          <a:xfrm flipH="1">
            <a:off x="7178590" y="0"/>
            <a:ext cx="1965410" cy="1314283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2" name="Google Shape;2942;p2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943" name="Google Shape;2943;p2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9" name="Google Shape;2969;p2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970" name="Google Shape;2970;p2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title"/>
          </p:nvPr>
        </p:nvSpPr>
        <p:spPr>
          <a:xfrm>
            <a:off x="2416650" y="2088256"/>
            <a:ext cx="43107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 idx="2" hasCustomPrompt="1"/>
          </p:nvPr>
        </p:nvSpPr>
        <p:spPr>
          <a:xfrm>
            <a:off x="4060050" y="1612250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6" name="Google Shape;146;p3"/>
          <p:cNvSpPr txBox="1">
            <a:spLocks noGrp="1"/>
          </p:cNvSpPr>
          <p:nvPr>
            <p:ph type="subTitle" idx="1"/>
          </p:nvPr>
        </p:nvSpPr>
        <p:spPr>
          <a:xfrm>
            <a:off x="2416650" y="2734539"/>
            <a:ext cx="43107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"/>
          <p:cNvSpPr/>
          <p:nvPr/>
        </p:nvSpPr>
        <p:spPr>
          <a:xfrm>
            <a:off x="0" y="0"/>
            <a:ext cx="3448062" cy="2305785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/>
          <p:nvPr/>
        </p:nvSpPr>
        <p:spPr>
          <a:xfrm rot="-5400000">
            <a:off x="7242794" y="327957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"/>
          <p:cNvSpPr/>
          <p:nvPr/>
        </p:nvSpPr>
        <p:spPr>
          <a:xfrm rot="10800000" flipH="1">
            <a:off x="-13316" y="3126092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"/>
          <p:cNvSpPr/>
          <p:nvPr/>
        </p:nvSpPr>
        <p:spPr>
          <a:xfrm rot="10800000">
            <a:off x="-13308" y="4132062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3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156" name="Google Shape;156;p3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62" name="Google Shape;162;p3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17" name="Google Shape;217;p3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31" name="Google Shape;231;p3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"/>
          <p:cNvSpPr/>
          <p:nvPr/>
        </p:nvSpPr>
        <p:spPr>
          <a:xfrm flipH="1">
            <a:off x="-13314" y="4415703"/>
            <a:ext cx="1716064" cy="727104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 txBox="1">
            <a:spLocks noGrp="1"/>
          </p:cNvSpPr>
          <p:nvPr>
            <p:ph type="body" idx="1"/>
          </p:nvPr>
        </p:nvSpPr>
        <p:spPr>
          <a:xfrm>
            <a:off x="720000" y="887175"/>
            <a:ext cx="77040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Oswald"/>
              <a:buAutoNum type="arabicPeriod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48" name="Google Shape;248;p4"/>
          <p:cNvGrpSpPr/>
          <p:nvPr/>
        </p:nvGrpSpPr>
        <p:grpSpPr>
          <a:xfrm rot="5400000">
            <a:off x="6739425" y="2738925"/>
            <a:ext cx="3189300" cy="1619850"/>
            <a:chOff x="4185675" y="845125"/>
            <a:chExt cx="3189300" cy="1619850"/>
          </a:xfrm>
        </p:grpSpPr>
        <p:sp>
          <p:nvSpPr>
            <p:cNvPr id="249" name="Google Shape;249;p4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53" name="Google Shape;253;p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59" name="Google Shape;259;p4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4"/>
          <p:cNvSpPr/>
          <p:nvPr/>
        </p:nvSpPr>
        <p:spPr>
          <a:xfrm>
            <a:off x="0" y="4214225"/>
            <a:ext cx="3055899" cy="921047"/>
          </a:xfrm>
          <a:custGeom>
            <a:avLst/>
            <a:gdLst/>
            <a:ahLst/>
            <a:cxnLst/>
            <a:rect l="l" t="t" r="r" b="b"/>
            <a:pathLst>
              <a:path w="21503" h="6481" extrusionOk="0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4"/>
          <p:cNvGrpSpPr/>
          <p:nvPr/>
        </p:nvGrpSpPr>
        <p:grpSpPr>
          <a:xfrm>
            <a:off x="12" y="4442118"/>
            <a:ext cx="3128088" cy="672829"/>
            <a:chOff x="1713837" y="-812307"/>
            <a:chExt cx="3128088" cy="672829"/>
          </a:xfrm>
        </p:grpSpPr>
        <p:sp>
          <p:nvSpPr>
            <p:cNvPr id="315" name="Google Shape;315;p4"/>
            <p:cNvSpPr/>
            <p:nvPr/>
          </p:nvSpPr>
          <p:spPr>
            <a:xfrm rot="5400000" flipH="1">
              <a:off x="3549448" y="-398024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rot="5400000" flipH="1">
              <a:off x="2921048" y="-56851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rot="5400000" flipH="1">
              <a:off x="4379281" y="-534653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rot="5400000" flipH="1">
              <a:off x="4558437" y="-807826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rot="5400000" flipH="1">
              <a:off x="4761098" y="-572783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rot="5400000" flipH="1">
              <a:off x="3907802" y="-16894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rot="5400000" flipH="1">
              <a:off x="2574319" y="-685866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rot="5400000" flipH="1">
              <a:off x="4408577" y="-655090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rot="5400000" flipH="1">
              <a:off x="4068146" y="-405464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rot="5400000" flipH="1">
              <a:off x="2584845" y="-558326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rot="5400000" flipH="1">
              <a:off x="2061877" y="-696181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rot="5400000" flipH="1">
              <a:off x="1713837" y="-81230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rot="5400000" flipH="1">
              <a:off x="1724152" y="-684471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rot="5400000" flipH="1">
              <a:off x="3686753" y="-475216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rot="5400000" flipH="1">
              <a:off x="3785504" y="-337826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331" name="Google Shape;331;p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4"/>
          <p:cNvGrpSpPr/>
          <p:nvPr/>
        </p:nvGrpSpPr>
        <p:grpSpPr>
          <a:xfrm>
            <a:off x="5225742" y="1"/>
            <a:ext cx="3918269" cy="1521517"/>
            <a:chOff x="1302767" y="-2641999"/>
            <a:chExt cx="3918269" cy="1521517"/>
          </a:xfrm>
        </p:grpSpPr>
        <p:sp>
          <p:nvSpPr>
            <p:cNvPr id="358" name="Google Shape;358;p4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65" name="Google Shape;465;p6"/>
          <p:cNvGrpSpPr/>
          <p:nvPr/>
        </p:nvGrpSpPr>
        <p:grpSpPr>
          <a:xfrm>
            <a:off x="6977899" y="3547"/>
            <a:ext cx="2166108" cy="1568075"/>
            <a:chOff x="6977899" y="60697"/>
            <a:chExt cx="2166108" cy="1568075"/>
          </a:xfrm>
        </p:grpSpPr>
        <p:sp>
          <p:nvSpPr>
            <p:cNvPr id="466" name="Google Shape;466;p6"/>
            <p:cNvSpPr/>
            <p:nvPr/>
          </p:nvSpPr>
          <p:spPr>
            <a:xfrm rot="10800000" flipH="1">
              <a:off x="6977899" y="60697"/>
              <a:ext cx="2166087" cy="1568075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 rot="10800000" flipH="1">
              <a:off x="7538350" y="60698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6"/>
          <p:cNvGrpSpPr/>
          <p:nvPr/>
        </p:nvGrpSpPr>
        <p:grpSpPr>
          <a:xfrm rot="10800000" flipH="1">
            <a:off x="8229535" y="1763360"/>
            <a:ext cx="1280726" cy="3383675"/>
            <a:chOff x="9196698" y="950579"/>
            <a:chExt cx="1280726" cy="3383675"/>
          </a:xfrm>
        </p:grpSpPr>
        <p:sp>
          <p:nvSpPr>
            <p:cNvPr id="469" name="Google Shape;469;p6"/>
            <p:cNvSpPr/>
            <p:nvPr/>
          </p:nvSpPr>
          <p:spPr>
            <a:xfrm rot="10800000" flipH="1">
              <a:off x="9419903" y="2786190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 rot="10800000" flipH="1">
              <a:off x="9599228" y="215766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 rot="10800000" flipH="1">
              <a:off x="9546302" y="3614502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 rot="10800000" flipH="1">
              <a:off x="9828268" y="3796617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 rot="10800000" flipH="1">
              <a:off x="10207125" y="3808369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 rot="10800000" flipH="1">
              <a:off x="9549176" y="3999362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 rot="10800000" flipH="1">
              <a:off x="9196698" y="314450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 rot="10800000" flipH="1">
              <a:off x="9707787" y="1811104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 rot="10800000" flipH="1">
              <a:off x="9613771" y="3653647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 rot="10800000" flipH="1">
              <a:off x="9387775" y="3309201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 rot="10800000" flipH="1">
              <a:off x="9540468" y="1825815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 rot="10800000" flipH="1">
              <a:off x="9725373" y="1297224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 rot="10800000" flipH="1">
              <a:off x="9834186" y="95057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 rot="10800000" flipH="1">
              <a:off x="9666613" y="965375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 rot="10800000" flipH="1">
              <a:off x="10177702" y="1025488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 rot="10800000" flipH="1">
              <a:off x="9490416" y="2925778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 rot="10800000" flipH="1">
              <a:off x="9352519" y="3023684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 rot="10800000" flipH="1">
              <a:off x="10177702" y="4093379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 rot="10800000" flipH="1">
              <a:off x="10421622" y="4278284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 rot="10800000" flipH="1">
              <a:off x="10177702" y="4003758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6"/>
          <p:cNvGrpSpPr/>
          <p:nvPr/>
        </p:nvGrpSpPr>
        <p:grpSpPr>
          <a:xfrm>
            <a:off x="-26" y="0"/>
            <a:ext cx="2038372" cy="1475624"/>
            <a:chOff x="-26" y="0"/>
            <a:chExt cx="2038372" cy="1475624"/>
          </a:xfrm>
        </p:grpSpPr>
        <p:sp>
          <p:nvSpPr>
            <p:cNvPr id="490" name="Google Shape;490;p6"/>
            <p:cNvSpPr/>
            <p:nvPr/>
          </p:nvSpPr>
          <p:spPr>
            <a:xfrm rot="10800000">
              <a:off x="-26" y="5"/>
              <a:ext cx="2038372" cy="1475619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 flipH="1">
              <a:off x="13729" y="0"/>
              <a:ext cx="1398984" cy="543375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6"/>
          <p:cNvGrpSpPr/>
          <p:nvPr/>
        </p:nvGrpSpPr>
        <p:grpSpPr>
          <a:xfrm rot="-5400000">
            <a:off x="-1198383" y="1200263"/>
            <a:ext cx="3918269" cy="1521517"/>
            <a:chOff x="1302767" y="-2641999"/>
            <a:chExt cx="3918269" cy="1521517"/>
          </a:xfrm>
        </p:grpSpPr>
        <p:sp>
          <p:nvSpPr>
            <p:cNvPr id="493" name="Google Shape;493;p6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6"/>
          <p:cNvGrpSpPr/>
          <p:nvPr/>
        </p:nvGrpSpPr>
        <p:grpSpPr>
          <a:xfrm rot="-5400000" flipH="1">
            <a:off x="6313753" y="-1105389"/>
            <a:ext cx="1715384" cy="3918269"/>
            <a:chOff x="10706378" y="539509"/>
            <a:chExt cx="1715384" cy="3918269"/>
          </a:xfrm>
        </p:grpSpPr>
        <p:sp>
          <p:nvSpPr>
            <p:cNvPr id="507" name="Google Shape;507;p6"/>
            <p:cNvSpPr/>
            <p:nvPr/>
          </p:nvSpPr>
          <p:spPr>
            <a:xfrm rot="10800000" flipH="1">
              <a:off x="10962050" y="4005280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 rot="10800000" flipH="1">
              <a:off x="12057532" y="2466178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 rot="10800000" flipH="1">
              <a:off x="12242691" y="3905345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 rot="10800000" flipH="1">
              <a:off x="12313119" y="3942123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 rot="10800000" flipH="1">
              <a:off x="11188130" y="539509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 rot="10800000" flipH="1">
              <a:off x="12028109" y="2213550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 rot="10800000" flipH="1">
              <a:off x="11998771" y="1047386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 rot="10800000" flipH="1">
              <a:off x="10706378" y="89773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 rot="10800000" flipH="1">
              <a:off x="12377798" y="1239985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 rot="10800000" flipH="1">
              <a:off x="11390875" y="3870173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 rot="10800000" flipH="1">
              <a:off x="11928258" y="4263742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 rot="10800000" flipH="1">
              <a:off x="11658045" y="384666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 rot="10800000" flipH="1">
              <a:off x="11393665" y="4251990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 rot="10800000" flipH="1">
              <a:off x="11655255" y="3757049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 rot="10800000" flipH="1">
              <a:off x="10809357" y="4417957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 rot="10800000" flipH="1">
              <a:off x="11919550" y="227535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 rot="10800000" flipH="1">
              <a:off x="12004605" y="2130778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6"/>
          <p:cNvGrpSpPr/>
          <p:nvPr/>
        </p:nvGrpSpPr>
        <p:grpSpPr>
          <a:xfrm>
            <a:off x="11048" y="1225234"/>
            <a:ext cx="3985907" cy="3918269"/>
            <a:chOff x="2524675" y="238075"/>
            <a:chExt cx="1178600" cy="1158600"/>
          </a:xfrm>
        </p:grpSpPr>
        <p:sp>
          <p:nvSpPr>
            <p:cNvPr id="525" name="Google Shape;525;p6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"/>
          <p:cNvSpPr txBox="1">
            <a:spLocks noGrp="1"/>
          </p:cNvSpPr>
          <p:nvPr>
            <p:ph type="title"/>
          </p:nvPr>
        </p:nvSpPr>
        <p:spPr>
          <a:xfrm>
            <a:off x="715650" y="1633550"/>
            <a:ext cx="38496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7"/>
          <p:cNvSpPr txBox="1">
            <a:spLocks noGrp="1"/>
          </p:cNvSpPr>
          <p:nvPr>
            <p:ph type="subTitle" idx="1"/>
          </p:nvPr>
        </p:nvSpPr>
        <p:spPr>
          <a:xfrm>
            <a:off x="1225375" y="2153275"/>
            <a:ext cx="3339900" cy="1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2" name="Google Shape;582;p7"/>
          <p:cNvGrpSpPr/>
          <p:nvPr/>
        </p:nvGrpSpPr>
        <p:grpSpPr>
          <a:xfrm>
            <a:off x="4853273" y="1225234"/>
            <a:ext cx="3985907" cy="3918269"/>
            <a:chOff x="2524675" y="238075"/>
            <a:chExt cx="1178600" cy="1158600"/>
          </a:xfrm>
        </p:grpSpPr>
        <p:sp>
          <p:nvSpPr>
            <p:cNvPr id="583" name="Google Shape;583;p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7"/>
          <p:cNvGrpSpPr/>
          <p:nvPr/>
        </p:nvGrpSpPr>
        <p:grpSpPr>
          <a:xfrm flipH="1">
            <a:off x="5898101" y="2793747"/>
            <a:ext cx="3245882" cy="2349753"/>
            <a:chOff x="381001" y="2793747"/>
            <a:chExt cx="3245882" cy="2349753"/>
          </a:xfrm>
        </p:grpSpPr>
        <p:sp>
          <p:nvSpPr>
            <p:cNvPr id="638" name="Google Shape;638;p7"/>
            <p:cNvSpPr/>
            <p:nvPr/>
          </p:nvSpPr>
          <p:spPr>
            <a:xfrm flipH="1">
              <a:off x="381011" y="2793747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 flipH="1">
              <a:off x="381001" y="40030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" name="Google Shape;640;p7"/>
          <p:cNvSpPr/>
          <p:nvPr/>
        </p:nvSpPr>
        <p:spPr>
          <a:xfrm flipH="1">
            <a:off x="5695917" y="0"/>
            <a:ext cx="3448062" cy="2305785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7"/>
          <p:cNvSpPr/>
          <p:nvPr/>
        </p:nvSpPr>
        <p:spPr>
          <a:xfrm rot="10800000" flipH="1">
            <a:off x="7105633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7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643" name="Google Shape;643;p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7"/>
          <p:cNvSpPr/>
          <p:nvPr/>
        </p:nvSpPr>
        <p:spPr>
          <a:xfrm>
            <a:off x="7731266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7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699" name="Google Shape;699;p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7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705" name="Google Shape;705;p7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13"/>
          <p:cNvGrpSpPr/>
          <p:nvPr/>
        </p:nvGrpSpPr>
        <p:grpSpPr>
          <a:xfrm rot="-5400000" flipH="1">
            <a:off x="-794250" y="2742600"/>
            <a:ext cx="3189300" cy="1619850"/>
            <a:chOff x="4185675" y="845125"/>
            <a:chExt cx="3189300" cy="1619850"/>
          </a:xfrm>
        </p:grpSpPr>
        <p:sp>
          <p:nvSpPr>
            <p:cNvPr id="1237" name="Google Shape;1237;p13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13"/>
          <p:cNvSpPr txBox="1">
            <a:spLocks noGrp="1"/>
          </p:cNvSpPr>
          <p:nvPr>
            <p:ph type="subTitle" idx="1"/>
          </p:nvPr>
        </p:nvSpPr>
        <p:spPr>
          <a:xfrm>
            <a:off x="1923800" y="16540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13"/>
          <p:cNvSpPr txBox="1">
            <a:spLocks noGrp="1"/>
          </p:cNvSpPr>
          <p:nvPr>
            <p:ph type="subTitle" idx="2"/>
          </p:nvPr>
        </p:nvSpPr>
        <p:spPr>
          <a:xfrm>
            <a:off x="1923800" y="20006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13"/>
          <p:cNvSpPr txBox="1">
            <a:spLocks noGrp="1"/>
          </p:cNvSpPr>
          <p:nvPr>
            <p:ph type="title" hasCustomPrompt="1"/>
          </p:nvPr>
        </p:nvSpPr>
        <p:spPr>
          <a:xfrm>
            <a:off x="1923800" y="12602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3" name="Google Shape;1243;p13"/>
          <p:cNvSpPr txBox="1">
            <a:spLocks noGrp="1"/>
          </p:cNvSpPr>
          <p:nvPr>
            <p:ph type="subTitle" idx="3"/>
          </p:nvPr>
        </p:nvSpPr>
        <p:spPr>
          <a:xfrm>
            <a:off x="1923800" y="32762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13"/>
          <p:cNvSpPr txBox="1">
            <a:spLocks noGrp="1"/>
          </p:cNvSpPr>
          <p:nvPr>
            <p:ph type="subTitle" idx="4"/>
          </p:nvPr>
        </p:nvSpPr>
        <p:spPr>
          <a:xfrm>
            <a:off x="1923800" y="36228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13"/>
          <p:cNvSpPr txBox="1">
            <a:spLocks noGrp="1"/>
          </p:cNvSpPr>
          <p:nvPr>
            <p:ph type="title" idx="5" hasCustomPrompt="1"/>
          </p:nvPr>
        </p:nvSpPr>
        <p:spPr>
          <a:xfrm>
            <a:off x="1923800" y="28824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6" name="Google Shape;1246;p13"/>
          <p:cNvSpPr txBox="1">
            <a:spLocks noGrp="1"/>
          </p:cNvSpPr>
          <p:nvPr>
            <p:ph type="subTitle" idx="6"/>
          </p:nvPr>
        </p:nvSpPr>
        <p:spPr>
          <a:xfrm>
            <a:off x="4740100" y="16540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13"/>
          <p:cNvSpPr txBox="1">
            <a:spLocks noGrp="1"/>
          </p:cNvSpPr>
          <p:nvPr>
            <p:ph type="subTitle" idx="7"/>
          </p:nvPr>
        </p:nvSpPr>
        <p:spPr>
          <a:xfrm>
            <a:off x="4740100" y="20006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13"/>
          <p:cNvSpPr txBox="1">
            <a:spLocks noGrp="1"/>
          </p:cNvSpPr>
          <p:nvPr>
            <p:ph type="title" idx="8" hasCustomPrompt="1"/>
          </p:nvPr>
        </p:nvSpPr>
        <p:spPr>
          <a:xfrm>
            <a:off x="4821226" y="12602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9" name="Google Shape;1249;p13"/>
          <p:cNvSpPr txBox="1">
            <a:spLocks noGrp="1"/>
          </p:cNvSpPr>
          <p:nvPr>
            <p:ph type="subTitle" idx="9"/>
          </p:nvPr>
        </p:nvSpPr>
        <p:spPr>
          <a:xfrm>
            <a:off x="4740100" y="3276219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13"/>
          <p:cNvSpPr txBox="1">
            <a:spLocks noGrp="1"/>
          </p:cNvSpPr>
          <p:nvPr>
            <p:ph type="subTitle" idx="13"/>
          </p:nvPr>
        </p:nvSpPr>
        <p:spPr>
          <a:xfrm>
            <a:off x="4740100" y="3622894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13"/>
          <p:cNvSpPr txBox="1">
            <a:spLocks noGrp="1"/>
          </p:cNvSpPr>
          <p:nvPr>
            <p:ph type="title" idx="14" hasCustomPrompt="1"/>
          </p:nvPr>
        </p:nvSpPr>
        <p:spPr>
          <a:xfrm>
            <a:off x="4821226" y="2882469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2" name="Google Shape;1252;p13"/>
          <p:cNvSpPr txBox="1">
            <a:spLocks noGrp="1"/>
          </p:cNvSpPr>
          <p:nvPr>
            <p:ph type="title" idx="15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253" name="Google Shape;1253;p13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254" name="Google Shape;1254;p13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13"/>
          <p:cNvGrpSpPr/>
          <p:nvPr/>
        </p:nvGrpSpPr>
        <p:grpSpPr>
          <a:xfrm rot="-5400000">
            <a:off x="-1007424" y="2861265"/>
            <a:ext cx="3277907" cy="1263055"/>
            <a:chOff x="1766764" y="-4125385"/>
            <a:chExt cx="3277907" cy="1263055"/>
          </a:xfrm>
        </p:grpSpPr>
        <p:sp>
          <p:nvSpPr>
            <p:cNvPr id="1260" name="Google Shape;1260;p13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13"/>
          <p:cNvGrpSpPr/>
          <p:nvPr/>
        </p:nvGrpSpPr>
        <p:grpSpPr>
          <a:xfrm rot="5400000">
            <a:off x="6873526" y="1007428"/>
            <a:ext cx="3277907" cy="1263055"/>
            <a:chOff x="1766764" y="-4125385"/>
            <a:chExt cx="3277907" cy="1263055"/>
          </a:xfrm>
        </p:grpSpPr>
        <p:sp>
          <p:nvSpPr>
            <p:cNvPr id="1287" name="Google Shape;1287;p13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3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13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314" name="Google Shape;1314;p13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9" name="Google Shape;1719;p18"/>
          <p:cNvGrpSpPr/>
          <p:nvPr/>
        </p:nvGrpSpPr>
        <p:grpSpPr>
          <a:xfrm>
            <a:off x="-13316" y="-76200"/>
            <a:ext cx="9164698" cy="5208136"/>
            <a:chOff x="-13316" y="0"/>
            <a:chExt cx="9164698" cy="5208136"/>
          </a:xfrm>
        </p:grpSpPr>
        <p:sp>
          <p:nvSpPr>
            <p:cNvPr id="1720" name="Google Shape;1720;p18"/>
            <p:cNvSpPr/>
            <p:nvPr/>
          </p:nvSpPr>
          <p:spPr>
            <a:xfrm rot="-5400000">
              <a:off x="7250175" y="38665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8"/>
            <p:cNvSpPr/>
            <p:nvPr/>
          </p:nvSpPr>
          <p:spPr>
            <a:xfrm rot="10800000">
              <a:off x="-13306" y="64636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8"/>
            <p:cNvSpPr/>
            <p:nvPr/>
          </p:nvSpPr>
          <p:spPr>
            <a:xfrm rot="10800000">
              <a:off x="-13316" y="64644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8"/>
            <p:cNvSpPr/>
            <p:nvPr/>
          </p:nvSpPr>
          <p:spPr>
            <a:xfrm rot="10800000" flipH="1">
              <a:off x="7005459" y="6463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8"/>
            <p:cNvSpPr/>
            <p:nvPr/>
          </p:nvSpPr>
          <p:spPr>
            <a:xfrm rot="10800000">
              <a:off x="-5928" y="4190754"/>
              <a:ext cx="2619371" cy="1017382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7099721" y="3732512"/>
              <a:ext cx="2038372" cy="1475619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6" name="Google Shape;1726;p18"/>
            <p:cNvGrpSpPr/>
            <p:nvPr/>
          </p:nvGrpSpPr>
          <p:grpSpPr>
            <a:xfrm rot="10800000">
              <a:off x="1431" y="1824456"/>
              <a:ext cx="1280726" cy="3383675"/>
              <a:chOff x="9196698" y="950579"/>
              <a:chExt cx="1280726" cy="3383675"/>
            </a:xfrm>
          </p:grpSpPr>
          <p:sp>
            <p:nvSpPr>
              <p:cNvPr id="1727" name="Google Shape;1727;p18"/>
              <p:cNvSpPr/>
              <p:nvPr/>
            </p:nvSpPr>
            <p:spPr>
              <a:xfrm rot="10800000" flipH="1">
                <a:off x="9419903" y="2786190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8"/>
              <p:cNvSpPr/>
              <p:nvPr/>
            </p:nvSpPr>
            <p:spPr>
              <a:xfrm rot="10800000" flipH="1">
                <a:off x="9599228" y="2157664"/>
                <a:ext cx="26379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8"/>
              <p:cNvSpPr/>
              <p:nvPr/>
            </p:nvSpPr>
            <p:spPr>
              <a:xfrm rot="10800000" flipH="1">
                <a:off x="9546302" y="3614502"/>
                <a:ext cx="44049" cy="47093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8"/>
              <p:cNvSpPr/>
              <p:nvPr/>
            </p:nvSpPr>
            <p:spPr>
              <a:xfrm rot="10800000" flipH="1">
                <a:off x="9828268" y="3796617"/>
                <a:ext cx="3821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8"/>
              <p:cNvSpPr/>
              <p:nvPr/>
            </p:nvSpPr>
            <p:spPr>
              <a:xfrm rot="10800000" flipH="1">
                <a:off x="10207125" y="3808369"/>
                <a:ext cx="26632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8"/>
              <p:cNvSpPr/>
              <p:nvPr/>
            </p:nvSpPr>
            <p:spPr>
              <a:xfrm rot="10800000" flipH="1">
                <a:off x="9549176" y="3999362"/>
                <a:ext cx="82349" cy="7930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8"/>
              <p:cNvSpPr/>
              <p:nvPr/>
            </p:nvSpPr>
            <p:spPr>
              <a:xfrm rot="10800000" flipH="1">
                <a:off x="9196698" y="3144502"/>
                <a:ext cx="29423" cy="2950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8"/>
              <p:cNvSpPr/>
              <p:nvPr/>
            </p:nvSpPr>
            <p:spPr>
              <a:xfrm rot="10800000" flipH="1">
                <a:off x="9707787" y="1811104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8"/>
              <p:cNvSpPr/>
              <p:nvPr/>
            </p:nvSpPr>
            <p:spPr>
              <a:xfrm rot="10800000" flipH="1">
                <a:off x="9613771" y="3653647"/>
                <a:ext cx="106868" cy="90212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8"/>
              <p:cNvSpPr/>
              <p:nvPr/>
            </p:nvSpPr>
            <p:spPr>
              <a:xfrm rot="10800000" flipH="1">
                <a:off x="9387775" y="3309201"/>
                <a:ext cx="79221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8"/>
              <p:cNvSpPr/>
              <p:nvPr/>
            </p:nvSpPr>
            <p:spPr>
              <a:xfrm rot="10800000" flipH="1">
                <a:off x="9540468" y="1825815"/>
                <a:ext cx="7930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18"/>
              <p:cNvSpPr/>
              <p:nvPr/>
            </p:nvSpPr>
            <p:spPr>
              <a:xfrm rot="10800000" flipH="1">
                <a:off x="9725373" y="1297224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18"/>
              <p:cNvSpPr/>
              <p:nvPr/>
            </p:nvSpPr>
            <p:spPr>
              <a:xfrm rot="10800000" flipH="1">
                <a:off x="9834186" y="950579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8"/>
              <p:cNvSpPr/>
              <p:nvPr/>
            </p:nvSpPr>
            <p:spPr>
              <a:xfrm rot="10800000" flipH="1">
                <a:off x="9666613" y="965375"/>
                <a:ext cx="79559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8"/>
              <p:cNvSpPr/>
              <p:nvPr/>
            </p:nvSpPr>
            <p:spPr>
              <a:xfrm rot="10800000" flipH="1">
                <a:off x="10177702" y="1025488"/>
                <a:ext cx="79475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8"/>
              <p:cNvSpPr/>
              <p:nvPr/>
            </p:nvSpPr>
            <p:spPr>
              <a:xfrm rot="10800000" flipH="1">
                <a:off x="9490416" y="2925778"/>
                <a:ext cx="44303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8"/>
              <p:cNvSpPr/>
              <p:nvPr/>
            </p:nvSpPr>
            <p:spPr>
              <a:xfrm rot="10800000" flipH="1">
                <a:off x="9352519" y="3023684"/>
                <a:ext cx="43965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8"/>
              <p:cNvSpPr/>
              <p:nvPr/>
            </p:nvSpPr>
            <p:spPr>
              <a:xfrm rot="10800000" flipH="1">
                <a:off x="10177702" y="4093379"/>
                <a:ext cx="29507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8"/>
              <p:cNvSpPr/>
              <p:nvPr/>
            </p:nvSpPr>
            <p:spPr>
              <a:xfrm rot="10800000" flipH="1">
                <a:off x="10421622" y="4278284"/>
                <a:ext cx="55801" cy="559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8"/>
              <p:cNvSpPr/>
              <p:nvPr/>
            </p:nvSpPr>
            <p:spPr>
              <a:xfrm rot="10800000" flipH="1">
                <a:off x="10177702" y="4003758"/>
                <a:ext cx="44303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7" name="Google Shape;1747;p18"/>
            <p:cNvGrpSpPr/>
            <p:nvPr/>
          </p:nvGrpSpPr>
          <p:grpSpPr>
            <a:xfrm rot="5400000">
              <a:off x="1101555" y="-1101443"/>
              <a:ext cx="1715384" cy="3918269"/>
              <a:chOff x="10706378" y="539509"/>
              <a:chExt cx="1715384" cy="3918269"/>
            </a:xfrm>
          </p:grpSpPr>
          <p:sp>
            <p:nvSpPr>
              <p:cNvPr id="1748" name="Google Shape;1748;p18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8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8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8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8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8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8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8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8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8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8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8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8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8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8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8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8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5" name="Google Shape;1765;p18"/>
            <p:cNvGrpSpPr/>
            <p:nvPr/>
          </p:nvGrpSpPr>
          <p:grpSpPr>
            <a:xfrm rot="5400000">
              <a:off x="2768187" y="3417261"/>
              <a:ext cx="737423" cy="2819744"/>
              <a:chOff x="12445182" y="1003506"/>
              <a:chExt cx="737423" cy="2819744"/>
            </a:xfrm>
          </p:grpSpPr>
          <p:sp>
            <p:nvSpPr>
              <p:cNvPr id="1766" name="Google Shape;1766;p18"/>
              <p:cNvSpPr/>
              <p:nvPr/>
            </p:nvSpPr>
            <p:spPr>
              <a:xfrm rot="10800000" flipH="1">
                <a:off x="12486357" y="2971349"/>
                <a:ext cx="35256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8"/>
              <p:cNvSpPr/>
              <p:nvPr/>
            </p:nvSpPr>
            <p:spPr>
              <a:xfrm rot="10800000" flipH="1">
                <a:off x="12539199" y="3209181"/>
                <a:ext cx="61889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8"/>
              <p:cNvSpPr/>
              <p:nvPr/>
            </p:nvSpPr>
            <p:spPr>
              <a:xfrm rot="10800000" flipH="1">
                <a:off x="12953481" y="2695301"/>
                <a:ext cx="47008" cy="4396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8"/>
              <p:cNvSpPr/>
              <p:nvPr/>
            </p:nvSpPr>
            <p:spPr>
              <a:xfrm rot="10800000" flipH="1">
                <a:off x="13106174" y="2316275"/>
                <a:ext cx="20545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8"/>
              <p:cNvSpPr/>
              <p:nvPr/>
            </p:nvSpPr>
            <p:spPr>
              <a:xfrm rot="10800000" flipH="1">
                <a:off x="12882969" y="2054939"/>
                <a:ext cx="26379" cy="2646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8"/>
              <p:cNvSpPr/>
              <p:nvPr/>
            </p:nvSpPr>
            <p:spPr>
              <a:xfrm rot="10800000" flipH="1">
                <a:off x="13147264" y="194333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8"/>
              <p:cNvSpPr/>
              <p:nvPr/>
            </p:nvSpPr>
            <p:spPr>
              <a:xfrm rot="10800000" flipH="1">
                <a:off x="13097212" y="3250271"/>
                <a:ext cx="3838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18"/>
              <p:cNvSpPr/>
              <p:nvPr/>
            </p:nvSpPr>
            <p:spPr>
              <a:xfrm rot="10800000" flipH="1">
                <a:off x="12524657" y="360579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18"/>
              <p:cNvSpPr/>
              <p:nvPr/>
            </p:nvSpPr>
            <p:spPr>
              <a:xfrm rot="10800000" flipH="1">
                <a:off x="12791742" y="358228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8"/>
              <p:cNvSpPr/>
              <p:nvPr/>
            </p:nvSpPr>
            <p:spPr>
              <a:xfrm rot="10800000" flipH="1">
                <a:off x="13035662" y="3767194"/>
                <a:ext cx="53011" cy="5605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18"/>
              <p:cNvSpPr/>
              <p:nvPr/>
            </p:nvSpPr>
            <p:spPr>
              <a:xfrm rot="10800000" flipH="1">
                <a:off x="12715396" y="3281215"/>
                <a:ext cx="76431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18"/>
              <p:cNvSpPr/>
              <p:nvPr/>
            </p:nvSpPr>
            <p:spPr>
              <a:xfrm rot="10800000" flipH="1">
                <a:off x="12665597" y="3228373"/>
                <a:ext cx="44049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18"/>
              <p:cNvSpPr/>
              <p:nvPr/>
            </p:nvSpPr>
            <p:spPr>
              <a:xfrm rot="10800000" flipH="1">
                <a:off x="12445182" y="1003506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18"/>
              <p:cNvSpPr/>
              <p:nvPr/>
            </p:nvSpPr>
            <p:spPr>
              <a:xfrm rot="10800000" flipH="1">
                <a:off x="12518738" y="1140895"/>
                <a:ext cx="41175" cy="4125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18"/>
              <p:cNvSpPr/>
              <p:nvPr/>
            </p:nvSpPr>
            <p:spPr>
              <a:xfrm rot="10800000" flipH="1">
                <a:off x="12788952" y="3492753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18"/>
              <p:cNvSpPr/>
              <p:nvPr/>
            </p:nvSpPr>
            <p:spPr>
              <a:xfrm rot="10800000" flipH="1">
                <a:off x="13023910" y="2818064"/>
                <a:ext cx="4404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18"/>
              <p:cNvSpPr/>
              <p:nvPr/>
            </p:nvSpPr>
            <p:spPr>
              <a:xfrm rot="10800000" flipH="1">
                <a:off x="13000405" y="2388309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3" name="Google Shape;1783;p18"/>
            <p:cNvGrpSpPr/>
            <p:nvPr/>
          </p:nvGrpSpPr>
          <p:grpSpPr>
            <a:xfrm rot="10800000">
              <a:off x="5152162" y="1289857"/>
              <a:ext cx="3985907" cy="3918269"/>
              <a:chOff x="2524675" y="238075"/>
              <a:chExt cx="1178600" cy="1158600"/>
            </a:xfrm>
          </p:grpSpPr>
          <p:sp>
            <p:nvSpPr>
              <p:cNvPr id="1784" name="Google Shape;1784;p18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18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18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8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8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18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18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18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18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8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8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8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8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8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8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8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8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18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18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18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8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18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18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18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8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8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8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8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18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18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18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18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18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18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18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18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18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18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8" name="Google Shape;1838;p18"/>
            <p:cNvGrpSpPr/>
            <p:nvPr/>
          </p:nvGrpSpPr>
          <p:grpSpPr>
            <a:xfrm rot="10800000">
              <a:off x="5297971" y="58692"/>
              <a:ext cx="3840097" cy="2558635"/>
              <a:chOff x="235225" y="2771600"/>
              <a:chExt cx="3133750" cy="2088000"/>
            </a:xfrm>
          </p:grpSpPr>
          <p:sp>
            <p:nvSpPr>
              <p:cNvPr id="1839" name="Google Shape;1839;p18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18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18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18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8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4" name="Google Shape;1844;p18"/>
            <p:cNvSpPr/>
            <p:nvPr/>
          </p:nvSpPr>
          <p:spPr>
            <a:xfrm rot="10800000" flipH="1">
              <a:off x="7725354" y="4664761"/>
              <a:ext cx="1398984" cy="543375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5" name="Google Shape;1845;p18"/>
            <p:cNvGrpSpPr/>
            <p:nvPr/>
          </p:nvGrpSpPr>
          <p:grpSpPr>
            <a:xfrm rot="10800000">
              <a:off x="-5933" y="3588286"/>
              <a:ext cx="3189300" cy="1619850"/>
              <a:chOff x="4185675" y="845125"/>
              <a:chExt cx="3189300" cy="1619850"/>
            </a:xfrm>
          </p:grpSpPr>
          <p:sp>
            <p:nvSpPr>
              <p:cNvPr id="1846" name="Google Shape;1846;p18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18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18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49" name="Google Shape;1849;p18"/>
          <p:cNvSpPr txBox="1">
            <a:spLocks noGrp="1"/>
          </p:cNvSpPr>
          <p:nvPr>
            <p:ph type="title"/>
          </p:nvPr>
        </p:nvSpPr>
        <p:spPr>
          <a:xfrm>
            <a:off x="2952375" y="792400"/>
            <a:ext cx="3677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8"/>
          <p:cNvSpPr txBox="1"/>
          <p:nvPr/>
        </p:nvSpPr>
        <p:spPr>
          <a:xfrm>
            <a:off x="901075" y="3134675"/>
            <a:ext cx="7529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including icons</a:t>
            </a:r>
            <a:endParaRPr sz="1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500"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851" name="Google Shape;1851;p18"/>
          <p:cNvSpPr txBox="1">
            <a:spLocks noGrp="1"/>
          </p:cNvSpPr>
          <p:nvPr>
            <p:ph type="subTitle" idx="1"/>
          </p:nvPr>
        </p:nvSpPr>
        <p:spPr>
          <a:xfrm>
            <a:off x="713275" y="4135975"/>
            <a:ext cx="77175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8"/>
          <p:cNvSpPr txBox="1">
            <a:spLocks noGrp="1"/>
          </p:cNvSpPr>
          <p:nvPr>
            <p:ph type="subTitle" idx="2"/>
          </p:nvPr>
        </p:nvSpPr>
        <p:spPr>
          <a:xfrm>
            <a:off x="713225" y="1444825"/>
            <a:ext cx="77175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9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855" name="Google Shape;1855;p19"/>
          <p:cNvSpPr txBox="1">
            <a:spLocks noGrp="1"/>
          </p:cNvSpPr>
          <p:nvPr>
            <p:ph type="subTitle" idx="1"/>
          </p:nvPr>
        </p:nvSpPr>
        <p:spPr>
          <a:xfrm>
            <a:off x="724075" y="1553050"/>
            <a:ext cx="38409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856" name="Google Shape;1856;p19"/>
          <p:cNvSpPr txBox="1">
            <a:spLocks noGrp="1"/>
          </p:cNvSpPr>
          <p:nvPr>
            <p:ph type="subTitle" idx="2"/>
          </p:nvPr>
        </p:nvSpPr>
        <p:spPr>
          <a:xfrm>
            <a:off x="4566700" y="1804375"/>
            <a:ext cx="3840600" cy="27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7" name="Google Shape;1857;p19"/>
          <p:cNvSpPr txBox="1">
            <a:spLocks noGrp="1"/>
          </p:cNvSpPr>
          <p:nvPr>
            <p:ph type="subTitle" idx="3"/>
          </p:nvPr>
        </p:nvSpPr>
        <p:spPr>
          <a:xfrm>
            <a:off x="724075" y="1804377"/>
            <a:ext cx="3840900" cy="27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8" name="Google Shape;1858;p19"/>
          <p:cNvSpPr txBox="1">
            <a:spLocks noGrp="1"/>
          </p:cNvSpPr>
          <p:nvPr>
            <p:ph type="subTitle" idx="4"/>
          </p:nvPr>
        </p:nvSpPr>
        <p:spPr>
          <a:xfrm>
            <a:off x="4564974" y="1553050"/>
            <a:ext cx="3840900" cy="2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1859" name="Google Shape;1859;p1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1860" name="Google Shape;1860;p19"/>
            <p:cNvSpPr/>
            <p:nvPr/>
          </p:nvSpPr>
          <p:spPr>
            <a:xfrm>
              <a:off x="3402350" y="38718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1" name="Google Shape;1861;p1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1862" name="Google Shape;1862;p19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19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9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9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9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19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19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9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9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9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9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9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9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9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9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9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9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9" name="Google Shape;1879;p19"/>
          <p:cNvSpPr/>
          <p:nvPr/>
        </p:nvSpPr>
        <p:spPr>
          <a:xfrm flipH="1">
            <a:off x="7178590" y="0"/>
            <a:ext cx="1965410" cy="1314283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1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1881" name="Google Shape;1881;p1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1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908" name="Google Shape;1908;p1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64" r:id="rId8"/>
    <p:sldLayoutId id="2147483665" r:id="rId9"/>
    <p:sldLayoutId id="2147483670" r:id="rId10"/>
    <p:sldLayoutId id="2147483672" r:id="rId11"/>
    <p:sldLayoutId id="2147483673" r:id="rId12"/>
    <p:sldLayoutId id="2147483674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33"/>
          <p:cNvSpPr txBox="1">
            <a:spLocks noGrp="1"/>
          </p:cNvSpPr>
          <p:nvPr>
            <p:ph type="ctrTitle"/>
          </p:nvPr>
        </p:nvSpPr>
        <p:spPr>
          <a:xfrm>
            <a:off x="0" y="1645975"/>
            <a:ext cx="91440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SC5010 Assignment </a:t>
            </a:r>
            <a:r>
              <a:rPr lang="en" sz="2400" dirty="0"/>
              <a:t>Team 7</a:t>
            </a:r>
            <a:endParaRPr dirty="0"/>
          </a:p>
        </p:txBody>
      </p:sp>
      <p:sp>
        <p:nvSpPr>
          <p:cNvPr id="3099" name="Google Shape;3099;p33"/>
          <p:cNvSpPr txBox="1">
            <a:spLocks noGrp="1"/>
          </p:cNvSpPr>
          <p:nvPr>
            <p:ph type="subTitle" idx="1"/>
          </p:nvPr>
        </p:nvSpPr>
        <p:spPr>
          <a:xfrm>
            <a:off x="1905725" y="3239869"/>
            <a:ext cx="5332500" cy="2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Phillip </a:t>
            </a:r>
            <a:r>
              <a:rPr lang="en-US" sz="2800" dirty="0" err="1"/>
              <a:t>Torring</a:t>
            </a:r>
            <a:endParaRPr lang="en-US"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Thiara Sana Ahmed</a:t>
            </a:r>
            <a:endParaRPr lang="en-US"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38"/>
          <p:cNvSpPr txBox="1">
            <a:spLocks noGrp="1"/>
          </p:cNvSpPr>
          <p:nvPr>
            <p:ph type="title"/>
          </p:nvPr>
        </p:nvSpPr>
        <p:spPr>
          <a:xfrm>
            <a:off x="2211152" y="2303911"/>
            <a:ext cx="4721695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3148" name="Google Shape;3148;p38"/>
          <p:cNvSpPr txBox="1">
            <a:spLocks noGrp="1"/>
          </p:cNvSpPr>
          <p:nvPr>
            <p:ph type="title" idx="2"/>
          </p:nvPr>
        </p:nvSpPr>
        <p:spPr>
          <a:xfrm>
            <a:off x="4060049" y="1458905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49" name="Google Shape;3149;p38"/>
          <p:cNvSpPr txBox="1">
            <a:spLocks noGrp="1"/>
          </p:cNvSpPr>
          <p:nvPr>
            <p:ph type="subTitle" idx="1"/>
          </p:nvPr>
        </p:nvSpPr>
        <p:spPr>
          <a:xfrm>
            <a:off x="2416649" y="2923711"/>
            <a:ext cx="43107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Object Detection &amp; Image Cropping</a:t>
            </a:r>
          </a:p>
          <a:p>
            <a:pPr marL="0" lvl="0" indent="0"/>
            <a:r>
              <a:rPr lang="en" dirty="0"/>
              <a:t>YOLOv5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40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55"/>
          <p:cNvSpPr txBox="1">
            <a:spLocks noGrp="1"/>
          </p:cNvSpPr>
          <p:nvPr>
            <p:ph type="title"/>
          </p:nvPr>
        </p:nvSpPr>
        <p:spPr>
          <a:xfrm>
            <a:off x="653866" y="442925"/>
            <a:ext cx="38496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YOLOv5 Object Detection</a:t>
            </a:r>
            <a:endParaRPr dirty="0"/>
          </a:p>
        </p:txBody>
      </p:sp>
      <p:sp>
        <p:nvSpPr>
          <p:cNvPr id="3602" name="Google Shape;3602;p55"/>
          <p:cNvSpPr txBox="1">
            <a:spLocks noGrp="1"/>
          </p:cNvSpPr>
          <p:nvPr>
            <p:ph type="subTitle" idx="1"/>
          </p:nvPr>
        </p:nvSpPr>
        <p:spPr>
          <a:xfrm>
            <a:off x="651466" y="1200150"/>
            <a:ext cx="38520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SG" dirty="0"/>
              <a:t>YOLOv5 is a family of object detection architectures and models pretrained on the COCO dataset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Used a bounding box of dimensions 224x224 as the classification model required images of that size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YOLOv5l model assigned classes to the objects detected, however these classes were not useful, they were not considered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3074" name="Picture 2" descr="Overview of model structure about YOLOv5 · Issue #280 · ultralytics/yolov5  · GitHub">
            <a:extLst>
              <a:ext uri="{FF2B5EF4-FFF2-40B4-BE49-F238E27FC236}">
                <a16:creationId xmlns:a16="http://schemas.microsoft.com/office/drawing/2014/main" id="{CAC9D50D-D600-FB41-9F8E-C19875853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930" y="120015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601;p55">
            <a:extLst>
              <a:ext uri="{FF2B5EF4-FFF2-40B4-BE49-F238E27FC236}">
                <a16:creationId xmlns:a16="http://schemas.microsoft.com/office/drawing/2014/main" id="{38D87671-045F-CE42-8C16-3AB0FA87B1B9}"/>
              </a:ext>
            </a:extLst>
          </p:cNvPr>
          <p:cNvSpPr txBox="1">
            <a:spLocks/>
          </p:cNvSpPr>
          <p:nvPr/>
        </p:nvSpPr>
        <p:spPr>
          <a:xfrm>
            <a:off x="5115503" y="3355546"/>
            <a:ext cx="35814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200" dirty="0">
                <a:latin typeface="Mangal" panose="02040503050203030202" pitchFamily="18" charset="0"/>
                <a:cs typeface="Mangal" panose="02040503050203030202" pitchFamily="18" charset="0"/>
              </a:rPr>
              <a:t>YOLOv5 Model Structure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AB3C36F-C5CC-BE47-AAC5-1CD2A578F49B}"/>
              </a:ext>
            </a:extLst>
          </p:cNvPr>
          <p:cNvSpPr txBox="1">
            <a:spLocks/>
          </p:cNvSpPr>
          <p:nvPr/>
        </p:nvSpPr>
        <p:spPr>
          <a:xfrm>
            <a:off x="267898" y="4099500"/>
            <a:ext cx="8608203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5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39700" indent="0" algn="ctr"/>
            <a:r>
              <a:rPr lang="en-US" sz="1800" b="1" dirty="0"/>
              <a:t>This method was compared to cropping the center 224x224 pixels of the images</a:t>
            </a:r>
          </a:p>
        </p:txBody>
      </p:sp>
    </p:spTree>
    <p:extLst>
      <p:ext uri="{BB962C8B-B14F-4D97-AF65-F5344CB8AC3E}">
        <p14:creationId xmlns:p14="http://schemas.microsoft.com/office/powerpoint/2010/main" val="29441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70D-D6FE-7643-9093-FE8925D5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Box Cropping</a:t>
            </a:r>
          </a:p>
        </p:txBody>
      </p:sp>
      <p:pic>
        <p:nvPicPr>
          <p:cNvPr id="8" name="Picture 7" descr="A picture containing different, same&#10;&#10;Description automatically generated">
            <a:extLst>
              <a:ext uri="{FF2B5EF4-FFF2-40B4-BE49-F238E27FC236}">
                <a16:creationId xmlns:a16="http://schemas.microsoft.com/office/drawing/2014/main" id="{9077CA4F-5624-EF47-B20E-A5173709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7" y="1045541"/>
            <a:ext cx="8180426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70D-D6FE-7643-9093-FE8925D5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Cropping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FA616-4ECE-1944-8D1F-E30FBB81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787" y="1067315"/>
            <a:ext cx="8180425" cy="37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85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38"/>
          <p:cNvSpPr txBox="1">
            <a:spLocks noGrp="1"/>
          </p:cNvSpPr>
          <p:nvPr>
            <p:ph type="title"/>
          </p:nvPr>
        </p:nvSpPr>
        <p:spPr>
          <a:xfrm>
            <a:off x="2211152" y="2303911"/>
            <a:ext cx="4721695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 Classification</a:t>
            </a:r>
            <a:endParaRPr dirty="0"/>
          </a:p>
        </p:txBody>
      </p:sp>
      <p:sp>
        <p:nvSpPr>
          <p:cNvPr id="3148" name="Google Shape;3148;p38"/>
          <p:cNvSpPr txBox="1">
            <a:spLocks noGrp="1"/>
          </p:cNvSpPr>
          <p:nvPr>
            <p:ph type="title" idx="2"/>
          </p:nvPr>
        </p:nvSpPr>
        <p:spPr>
          <a:xfrm>
            <a:off x="4060049" y="1458905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49" name="Google Shape;3149;p38"/>
          <p:cNvSpPr txBox="1">
            <a:spLocks noGrp="1"/>
          </p:cNvSpPr>
          <p:nvPr>
            <p:ph type="subTitle" idx="1"/>
          </p:nvPr>
        </p:nvSpPr>
        <p:spPr>
          <a:xfrm>
            <a:off x="2416649" y="3148917"/>
            <a:ext cx="43107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Pre-Trained VGG16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0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55"/>
          <p:cNvSpPr txBox="1">
            <a:spLocks noGrp="1"/>
          </p:cNvSpPr>
          <p:nvPr>
            <p:ph type="title"/>
          </p:nvPr>
        </p:nvSpPr>
        <p:spPr>
          <a:xfrm>
            <a:off x="722400" y="1435100"/>
            <a:ext cx="38496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VGG16</a:t>
            </a:r>
            <a:endParaRPr dirty="0"/>
          </a:p>
        </p:txBody>
      </p:sp>
      <p:sp>
        <p:nvSpPr>
          <p:cNvPr id="3602" name="Google Shape;3602;p55"/>
          <p:cNvSpPr txBox="1">
            <a:spLocks noGrp="1"/>
          </p:cNvSpPr>
          <p:nvPr>
            <p:ph type="subTitle" idx="1"/>
          </p:nvPr>
        </p:nvSpPr>
        <p:spPr>
          <a:xfrm>
            <a:off x="720000" y="1956003"/>
            <a:ext cx="38520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/>
              <a:t>VGG16</a:t>
            </a:r>
            <a:r>
              <a:rPr lang="en" dirty="0"/>
              <a:t> is a convolutional neural network primarily used for image recognition and classification.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16 layers deep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The model was loaded pre-trained with ImageNet weights to make use of Transfer Learning</a:t>
            </a:r>
          </a:p>
        </p:txBody>
      </p:sp>
      <p:pic>
        <p:nvPicPr>
          <p:cNvPr id="1026" name="Picture 2" descr="An overview of VGG16 and NiN models | by Khuyen Le | MLearning.ai | Medium">
            <a:extLst>
              <a:ext uri="{FF2B5EF4-FFF2-40B4-BE49-F238E27FC236}">
                <a16:creationId xmlns:a16="http://schemas.microsoft.com/office/drawing/2014/main" id="{3E29A4BE-5EF1-7749-845C-EE200EA2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719" y="1435100"/>
            <a:ext cx="35814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601;p55">
            <a:extLst>
              <a:ext uri="{FF2B5EF4-FFF2-40B4-BE49-F238E27FC236}">
                <a16:creationId xmlns:a16="http://schemas.microsoft.com/office/drawing/2014/main" id="{3985D234-96C2-8042-AB52-7491EA231133}"/>
              </a:ext>
            </a:extLst>
          </p:cNvPr>
          <p:cNvSpPr txBox="1">
            <a:spLocks/>
          </p:cNvSpPr>
          <p:nvPr/>
        </p:nvSpPr>
        <p:spPr>
          <a:xfrm>
            <a:off x="5053719" y="3660346"/>
            <a:ext cx="35814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200" dirty="0">
                <a:latin typeface="Mangal" panose="02040503050203030202" pitchFamily="18" charset="0"/>
                <a:cs typeface="Mangal" panose="02040503050203030202" pitchFamily="18" charset="0"/>
              </a:rPr>
              <a:t>VGG16 Model Structure</a:t>
            </a:r>
          </a:p>
        </p:txBody>
      </p:sp>
      <p:sp>
        <p:nvSpPr>
          <p:cNvPr id="13" name="Google Shape;3601;p55">
            <a:extLst>
              <a:ext uri="{FF2B5EF4-FFF2-40B4-BE49-F238E27FC236}">
                <a16:creationId xmlns:a16="http://schemas.microsoft.com/office/drawing/2014/main" id="{115FF00E-E9AB-8640-91D5-09624F9E64D9}"/>
              </a:ext>
            </a:extLst>
          </p:cNvPr>
          <p:cNvSpPr txBox="1">
            <a:spLocks/>
          </p:cNvSpPr>
          <p:nvPr/>
        </p:nvSpPr>
        <p:spPr>
          <a:xfrm>
            <a:off x="720000" y="373649"/>
            <a:ext cx="7915118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Step Goal: </a:t>
            </a:r>
            <a:r>
              <a:rPr lang="en-SG" sz="1400" dirty="0">
                <a:latin typeface="Mangal" panose="02040503050203030202" pitchFamily="18" charset="0"/>
                <a:cs typeface="Mangal" panose="02040503050203030202" pitchFamily="18" charset="0"/>
              </a:rPr>
              <a:t>Classification of images into Species Classes</a:t>
            </a:r>
            <a:endParaRPr lang="en-SG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34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6FE93-3AE0-C448-9B08-B5EF51B14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Easy to implement</a:t>
            </a:r>
          </a:p>
          <a:p>
            <a:r>
              <a:rPr lang="en-US" sz="2400" dirty="0"/>
              <a:t>Transfer Learning – Our Image dataset was large, but computational power was limited</a:t>
            </a:r>
          </a:p>
          <a:p>
            <a:r>
              <a:rPr lang="en-US" sz="2400" dirty="0"/>
              <a:t>ImageNet – contains over 20,000 categories and 14 million images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E01BF8-0C03-C948-A1E6-B618538D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VGG16?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557BF9-3B90-4245-ACF9-F4D43F96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3489"/>
            <a:ext cx="9144000" cy="14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2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38"/>
          <p:cNvSpPr txBox="1">
            <a:spLocks noGrp="1"/>
          </p:cNvSpPr>
          <p:nvPr>
            <p:ph type="title"/>
          </p:nvPr>
        </p:nvSpPr>
        <p:spPr>
          <a:xfrm>
            <a:off x="2211152" y="2303911"/>
            <a:ext cx="4721695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&amp; Insights</a:t>
            </a:r>
            <a:endParaRPr dirty="0"/>
          </a:p>
        </p:txBody>
      </p:sp>
      <p:sp>
        <p:nvSpPr>
          <p:cNvPr id="3148" name="Google Shape;3148;p38"/>
          <p:cNvSpPr txBox="1">
            <a:spLocks noGrp="1"/>
          </p:cNvSpPr>
          <p:nvPr>
            <p:ph type="title" idx="2"/>
          </p:nvPr>
        </p:nvSpPr>
        <p:spPr>
          <a:xfrm>
            <a:off x="4060049" y="1458905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2274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43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Center Box Cropping Method</a:t>
            </a:r>
            <a:endParaRPr sz="2500" b="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3309" name="Google Shape;3309;p43"/>
          <p:cNvGrpSpPr/>
          <p:nvPr/>
        </p:nvGrpSpPr>
        <p:grpSpPr>
          <a:xfrm rot="-5400000">
            <a:off x="-1198383" y="2423613"/>
            <a:ext cx="3918269" cy="1521517"/>
            <a:chOff x="1302767" y="-2641999"/>
            <a:chExt cx="3918269" cy="1521517"/>
          </a:xfrm>
        </p:grpSpPr>
        <p:sp>
          <p:nvSpPr>
            <p:cNvPr id="3310" name="Google Shape;3310;p43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3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3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3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3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3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3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3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3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3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3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3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3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Teams, calendar&#10;&#10;Description automatically generated with medium confidence">
            <a:extLst>
              <a:ext uri="{FF2B5EF4-FFF2-40B4-BE49-F238E27FC236}">
                <a16:creationId xmlns:a16="http://schemas.microsoft.com/office/drawing/2014/main" id="{80FC50B3-855F-2445-AAA3-F09F01D6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1" y="829597"/>
            <a:ext cx="4403049" cy="3955681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178F4C45-1114-5A4A-B74D-87CF386A4F1E}"/>
              </a:ext>
            </a:extLst>
          </p:cNvPr>
          <p:cNvSpPr/>
          <p:nvPr/>
        </p:nvSpPr>
        <p:spPr>
          <a:xfrm>
            <a:off x="276042" y="2201197"/>
            <a:ext cx="3948028" cy="606240"/>
          </a:xfrm>
          <a:prstGeom prst="frame">
            <a:avLst>
              <a:gd name="adj1" fmla="val 6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6168E54-150F-F74D-A2C8-64B8A3634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053" y="926885"/>
            <a:ext cx="4232827" cy="195834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30D93B-F6F4-AF47-9C5B-F2F47FB13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053" y="2992936"/>
            <a:ext cx="4232827" cy="197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9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2546E-435C-894F-8123-56FDE8A8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8599"/>
            <a:ext cx="7704000" cy="277200"/>
          </a:xfrm>
        </p:spPr>
        <p:txBody>
          <a:bodyPr/>
          <a:lstStyle/>
          <a:p>
            <a:r>
              <a:rPr lang="en-US" dirty="0"/>
              <a:t>Misclassifications – Bottlenose Dolphin as False Killer Whale</a:t>
            </a:r>
          </a:p>
        </p:txBody>
      </p:sp>
      <p:pic>
        <p:nvPicPr>
          <p:cNvPr id="6" name="Picture 5" descr="A picture containing indoor, window, dark&#10;&#10;Description automatically generated">
            <a:extLst>
              <a:ext uri="{FF2B5EF4-FFF2-40B4-BE49-F238E27FC236}">
                <a16:creationId xmlns:a16="http://schemas.microsoft.com/office/drawing/2014/main" id="{B67FCC90-E0FA-ED46-861E-F29F377DA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389" b="59181"/>
          <a:stretch/>
        </p:blipFill>
        <p:spPr>
          <a:xfrm>
            <a:off x="475735" y="2953919"/>
            <a:ext cx="8192530" cy="237338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ED4FCDA-37D0-C84C-A35D-2D2F46913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1" t="-109" r="2531" b="43942"/>
          <a:stretch/>
        </p:blipFill>
        <p:spPr bwMode="auto">
          <a:xfrm>
            <a:off x="-256622" y="595799"/>
            <a:ext cx="9144000" cy="2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601;p55">
            <a:extLst>
              <a:ext uri="{FF2B5EF4-FFF2-40B4-BE49-F238E27FC236}">
                <a16:creationId xmlns:a16="http://schemas.microsoft.com/office/drawing/2014/main" id="{BB402560-96DF-BF40-AA46-FFA90171EBB7}"/>
              </a:ext>
            </a:extLst>
          </p:cNvPr>
          <p:cNvSpPr txBox="1">
            <a:spLocks/>
          </p:cNvSpPr>
          <p:nvPr/>
        </p:nvSpPr>
        <p:spPr>
          <a:xfrm>
            <a:off x="2781300" y="986204"/>
            <a:ext cx="35814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2000" b="1" dirty="0">
                <a:latin typeface="Mangal" panose="02040503050203030202" pitchFamily="18" charset="0"/>
                <a:cs typeface="Mangal" panose="02040503050203030202" pitchFamily="18" charset="0"/>
              </a:rPr>
              <a:t>Without Cropping</a:t>
            </a:r>
          </a:p>
        </p:txBody>
      </p:sp>
      <p:sp>
        <p:nvSpPr>
          <p:cNvPr id="11" name="Google Shape;3601;p55">
            <a:extLst>
              <a:ext uri="{FF2B5EF4-FFF2-40B4-BE49-F238E27FC236}">
                <a16:creationId xmlns:a16="http://schemas.microsoft.com/office/drawing/2014/main" id="{E88EB4BF-53FB-B844-95A2-6B9D481508D3}"/>
              </a:ext>
            </a:extLst>
          </p:cNvPr>
          <p:cNvSpPr txBox="1">
            <a:spLocks/>
          </p:cNvSpPr>
          <p:nvPr/>
        </p:nvSpPr>
        <p:spPr>
          <a:xfrm>
            <a:off x="2781300" y="3041545"/>
            <a:ext cx="35814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2000" b="1" dirty="0">
                <a:latin typeface="Mangal" panose="02040503050203030202" pitchFamily="18" charset="0"/>
                <a:cs typeface="Mangal" panose="02040503050203030202" pitchFamily="18" charset="0"/>
              </a:rPr>
              <a:t>With Cropping</a:t>
            </a:r>
          </a:p>
        </p:txBody>
      </p:sp>
    </p:spTree>
    <p:extLst>
      <p:ext uri="{BB962C8B-B14F-4D97-AF65-F5344CB8AC3E}">
        <p14:creationId xmlns:p14="http://schemas.microsoft.com/office/powerpoint/2010/main" val="170618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35"/>
          <p:cNvSpPr txBox="1">
            <a:spLocks noGrp="1"/>
          </p:cNvSpPr>
          <p:nvPr>
            <p:ph type="title" idx="15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112" name="Google Shape;3112;p35"/>
          <p:cNvSpPr txBox="1">
            <a:spLocks noGrp="1"/>
          </p:cNvSpPr>
          <p:nvPr>
            <p:ph type="subTitle" idx="1"/>
          </p:nvPr>
        </p:nvSpPr>
        <p:spPr>
          <a:xfrm>
            <a:off x="720000" y="2161940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Background &amp; Objective</a:t>
            </a:r>
            <a:endParaRPr dirty="0"/>
          </a:p>
        </p:txBody>
      </p:sp>
      <p:sp>
        <p:nvSpPr>
          <p:cNvPr id="3114" name="Google Shape;3114;p35"/>
          <p:cNvSpPr txBox="1">
            <a:spLocks noGrp="1"/>
          </p:cNvSpPr>
          <p:nvPr>
            <p:ph type="title"/>
          </p:nvPr>
        </p:nvSpPr>
        <p:spPr>
          <a:xfrm>
            <a:off x="720000" y="1768190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15" name="Google Shape;3115;p35"/>
          <p:cNvSpPr txBox="1">
            <a:spLocks noGrp="1"/>
          </p:cNvSpPr>
          <p:nvPr>
            <p:ph type="subTitle" idx="3"/>
          </p:nvPr>
        </p:nvSpPr>
        <p:spPr>
          <a:xfrm>
            <a:off x="6097526" y="2161940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Data </a:t>
            </a:r>
            <a:r>
              <a:rPr lang="en-US" dirty="0"/>
              <a:t>Preparation</a:t>
            </a:r>
          </a:p>
        </p:txBody>
      </p:sp>
      <p:sp>
        <p:nvSpPr>
          <p:cNvPr id="3117" name="Google Shape;3117;p35"/>
          <p:cNvSpPr txBox="1">
            <a:spLocks noGrp="1"/>
          </p:cNvSpPr>
          <p:nvPr>
            <p:ph type="title" idx="5"/>
          </p:nvPr>
        </p:nvSpPr>
        <p:spPr>
          <a:xfrm>
            <a:off x="6097526" y="1768190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18" name="Google Shape;3118;p35"/>
          <p:cNvSpPr txBox="1">
            <a:spLocks noGrp="1"/>
          </p:cNvSpPr>
          <p:nvPr>
            <p:ph type="subTitle" idx="6"/>
          </p:nvPr>
        </p:nvSpPr>
        <p:spPr>
          <a:xfrm>
            <a:off x="3536300" y="2161940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Exploratory Data Analysis</a:t>
            </a:r>
            <a:endParaRPr dirty="0"/>
          </a:p>
        </p:txBody>
      </p:sp>
      <p:sp>
        <p:nvSpPr>
          <p:cNvPr id="3120" name="Google Shape;3120;p35"/>
          <p:cNvSpPr txBox="1">
            <a:spLocks noGrp="1"/>
          </p:cNvSpPr>
          <p:nvPr>
            <p:ph type="title" idx="8"/>
          </p:nvPr>
        </p:nvSpPr>
        <p:spPr>
          <a:xfrm>
            <a:off x="3617426" y="1768190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21" name="Google Shape;3121;p35"/>
          <p:cNvSpPr txBox="1">
            <a:spLocks noGrp="1"/>
          </p:cNvSpPr>
          <p:nvPr>
            <p:ph type="subTitle" idx="9"/>
          </p:nvPr>
        </p:nvSpPr>
        <p:spPr>
          <a:xfrm>
            <a:off x="720000" y="3530548"/>
            <a:ext cx="248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 Classification</a:t>
            </a:r>
            <a:endParaRPr dirty="0"/>
          </a:p>
        </p:txBody>
      </p:sp>
      <p:sp>
        <p:nvSpPr>
          <p:cNvPr id="3123" name="Google Shape;3123;p35"/>
          <p:cNvSpPr txBox="1">
            <a:spLocks noGrp="1"/>
          </p:cNvSpPr>
          <p:nvPr>
            <p:ph type="title" idx="14"/>
          </p:nvPr>
        </p:nvSpPr>
        <p:spPr>
          <a:xfrm>
            <a:off x="801126" y="3136798"/>
            <a:ext cx="774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24" name="Google Shape;3124;p35"/>
          <p:cNvSpPr/>
          <p:nvPr/>
        </p:nvSpPr>
        <p:spPr>
          <a:xfrm>
            <a:off x="8860925" y="1544075"/>
            <a:ext cx="36575" cy="73125"/>
          </a:xfrm>
          <a:custGeom>
            <a:avLst/>
            <a:gdLst/>
            <a:ahLst/>
            <a:cxnLst/>
            <a:rect l="l" t="t" r="r" b="b"/>
            <a:pathLst>
              <a:path w="1463" h="2925" extrusionOk="0">
                <a:moveTo>
                  <a:pt x="1462" y="1"/>
                </a:moveTo>
                <a:cubicBezTo>
                  <a:pt x="1119" y="586"/>
                  <a:pt x="780" y="1217"/>
                  <a:pt x="437" y="1852"/>
                </a:cubicBezTo>
                <a:lnTo>
                  <a:pt x="437" y="1899"/>
                </a:lnTo>
                <a:cubicBezTo>
                  <a:pt x="293" y="2242"/>
                  <a:pt x="145" y="2581"/>
                  <a:pt x="1" y="2873"/>
                </a:cubicBezTo>
                <a:cubicBezTo>
                  <a:pt x="47" y="2873"/>
                  <a:pt x="98" y="2924"/>
                  <a:pt x="98" y="2924"/>
                </a:cubicBezTo>
                <a:cubicBezTo>
                  <a:pt x="535" y="1950"/>
                  <a:pt x="975" y="975"/>
                  <a:pt x="1462" y="1"/>
                </a:cubicBezTo>
                <a:close/>
              </a:path>
            </a:pathLst>
          </a:custGeom>
          <a:solidFill>
            <a:srgbClr val="00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115;p35">
            <a:extLst>
              <a:ext uri="{FF2B5EF4-FFF2-40B4-BE49-F238E27FC236}">
                <a16:creationId xmlns:a16="http://schemas.microsoft.com/office/drawing/2014/main" id="{546E6A7D-1A4A-2343-97D2-4D7D6A777381}"/>
              </a:ext>
            </a:extLst>
          </p:cNvPr>
          <p:cNvSpPr txBox="1">
            <a:spLocks/>
          </p:cNvSpPr>
          <p:nvPr/>
        </p:nvSpPr>
        <p:spPr>
          <a:xfrm>
            <a:off x="3536300" y="3530548"/>
            <a:ext cx="24801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/>
            <a:r>
              <a:rPr lang="en" dirty="0"/>
              <a:t>Results &amp; Insights</a:t>
            </a:r>
            <a:endParaRPr lang="en-US" dirty="0"/>
          </a:p>
        </p:txBody>
      </p:sp>
      <p:sp>
        <p:nvSpPr>
          <p:cNvPr id="27" name="Google Shape;3117;p35">
            <a:extLst>
              <a:ext uri="{FF2B5EF4-FFF2-40B4-BE49-F238E27FC236}">
                <a16:creationId xmlns:a16="http://schemas.microsoft.com/office/drawing/2014/main" id="{4B75C4DA-DAA4-7E44-B28C-E2C4FD9736BA}"/>
              </a:ext>
            </a:extLst>
          </p:cNvPr>
          <p:cNvSpPr txBox="1">
            <a:spLocks/>
          </p:cNvSpPr>
          <p:nvPr/>
        </p:nvSpPr>
        <p:spPr>
          <a:xfrm>
            <a:off x="3536300" y="3136798"/>
            <a:ext cx="774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2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8" name="Google Shape;3121;p35">
            <a:extLst>
              <a:ext uri="{FF2B5EF4-FFF2-40B4-BE49-F238E27FC236}">
                <a16:creationId xmlns:a16="http://schemas.microsoft.com/office/drawing/2014/main" id="{B283B909-5A43-9447-A670-CB4609538A00}"/>
              </a:ext>
            </a:extLst>
          </p:cNvPr>
          <p:cNvSpPr txBox="1">
            <a:spLocks/>
          </p:cNvSpPr>
          <p:nvPr/>
        </p:nvSpPr>
        <p:spPr>
          <a:xfrm>
            <a:off x="6097526" y="3530548"/>
            <a:ext cx="24801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/>
            <a:r>
              <a:rPr lang="en-SG" dirty="0"/>
              <a:t>Possible Applications</a:t>
            </a:r>
          </a:p>
        </p:txBody>
      </p:sp>
      <p:sp>
        <p:nvSpPr>
          <p:cNvPr id="29" name="Google Shape;3123;p35">
            <a:extLst>
              <a:ext uri="{FF2B5EF4-FFF2-40B4-BE49-F238E27FC236}">
                <a16:creationId xmlns:a16="http://schemas.microsoft.com/office/drawing/2014/main" id="{CCCF6136-8929-EC46-B15B-1E4281ADF120}"/>
              </a:ext>
            </a:extLst>
          </p:cNvPr>
          <p:cNvSpPr txBox="1">
            <a:spLocks/>
          </p:cNvSpPr>
          <p:nvPr/>
        </p:nvSpPr>
        <p:spPr>
          <a:xfrm>
            <a:off x="6178652" y="3136798"/>
            <a:ext cx="774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2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2546E-435C-894F-8123-56FDE8A8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8599"/>
            <a:ext cx="7704000" cy="277200"/>
          </a:xfrm>
        </p:spPr>
        <p:txBody>
          <a:bodyPr/>
          <a:lstStyle/>
          <a:p>
            <a:r>
              <a:rPr lang="en-US" dirty="0"/>
              <a:t>Misclassifications – Bottlenose Dolphin as False Killer Whale</a:t>
            </a:r>
          </a:p>
        </p:txBody>
      </p:sp>
      <p:pic>
        <p:nvPicPr>
          <p:cNvPr id="7" name="Picture 6" descr="A picture containing indoor, window, dark&#10;&#10;Description automatically generated">
            <a:extLst>
              <a:ext uri="{FF2B5EF4-FFF2-40B4-BE49-F238E27FC236}">
                <a16:creationId xmlns:a16="http://schemas.microsoft.com/office/drawing/2014/main" id="{6BDC10EF-B501-6442-AABF-FE28F6B15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34"/>
          <a:stretch/>
        </p:blipFill>
        <p:spPr>
          <a:xfrm>
            <a:off x="475735" y="3168441"/>
            <a:ext cx="8192530" cy="167537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82140A9-6130-7E4B-8288-C6613E8E2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83"/>
          <a:stretch/>
        </p:blipFill>
        <p:spPr bwMode="auto">
          <a:xfrm>
            <a:off x="0" y="1390839"/>
            <a:ext cx="9144000" cy="130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601;p55">
            <a:extLst>
              <a:ext uri="{FF2B5EF4-FFF2-40B4-BE49-F238E27FC236}">
                <a16:creationId xmlns:a16="http://schemas.microsoft.com/office/drawing/2014/main" id="{9B68DA4A-311D-994C-A89A-23034CB4CBB6}"/>
              </a:ext>
            </a:extLst>
          </p:cNvPr>
          <p:cNvSpPr txBox="1">
            <a:spLocks/>
          </p:cNvSpPr>
          <p:nvPr/>
        </p:nvSpPr>
        <p:spPr>
          <a:xfrm>
            <a:off x="2781300" y="1052373"/>
            <a:ext cx="35814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2000" b="1" dirty="0">
                <a:latin typeface="Mangal" panose="02040503050203030202" pitchFamily="18" charset="0"/>
                <a:cs typeface="Mangal" panose="02040503050203030202" pitchFamily="18" charset="0"/>
              </a:rPr>
              <a:t>Without Cropping</a:t>
            </a:r>
          </a:p>
        </p:txBody>
      </p:sp>
      <p:sp>
        <p:nvSpPr>
          <p:cNvPr id="10" name="Google Shape;3601;p55">
            <a:extLst>
              <a:ext uri="{FF2B5EF4-FFF2-40B4-BE49-F238E27FC236}">
                <a16:creationId xmlns:a16="http://schemas.microsoft.com/office/drawing/2014/main" id="{42E38FC5-0D2D-5842-9893-0BA3B9B94552}"/>
              </a:ext>
            </a:extLst>
          </p:cNvPr>
          <p:cNvSpPr txBox="1">
            <a:spLocks/>
          </p:cNvSpPr>
          <p:nvPr/>
        </p:nvSpPr>
        <p:spPr>
          <a:xfrm>
            <a:off x="2781300" y="2901441"/>
            <a:ext cx="35814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2000" b="1" dirty="0">
                <a:latin typeface="Mangal" panose="02040503050203030202" pitchFamily="18" charset="0"/>
                <a:cs typeface="Mangal" panose="02040503050203030202" pitchFamily="18" charset="0"/>
              </a:rPr>
              <a:t>With Cropping</a:t>
            </a:r>
          </a:p>
        </p:txBody>
      </p:sp>
    </p:spTree>
    <p:extLst>
      <p:ext uri="{BB962C8B-B14F-4D97-AF65-F5344CB8AC3E}">
        <p14:creationId xmlns:p14="http://schemas.microsoft.com/office/powerpoint/2010/main" val="118017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43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YOLOv5 Cropping Method</a:t>
            </a:r>
            <a:endParaRPr sz="2500" b="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3309" name="Google Shape;3309;p43"/>
          <p:cNvGrpSpPr/>
          <p:nvPr/>
        </p:nvGrpSpPr>
        <p:grpSpPr>
          <a:xfrm rot="-5400000">
            <a:off x="-1198383" y="2423613"/>
            <a:ext cx="3918269" cy="1521517"/>
            <a:chOff x="1302767" y="-2641999"/>
            <a:chExt cx="3918269" cy="1521517"/>
          </a:xfrm>
        </p:grpSpPr>
        <p:sp>
          <p:nvSpPr>
            <p:cNvPr id="3310" name="Google Shape;3310;p43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3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3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3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3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3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3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3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3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3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3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3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3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98F1D5E-5E3B-D74A-875B-7426863F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1" y="912643"/>
            <a:ext cx="4728234" cy="4230857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2A64E09-3CF2-3741-AAC1-DBFAA814C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30" y="3151638"/>
            <a:ext cx="3895667" cy="1764703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A3F18A3-BF6E-CF49-97A3-E09D83F3E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30" y="1195793"/>
            <a:ext cx="3895667" cy="18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4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2546E-435C-894F-8123-56FDE8A8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8599"/>
            <a:ext cx="7704000" cy="277200"/>
          </a:xfrm>
        </p:spPr>
        <p:txBody>
          <a:bodyPr/>
          <a:lstStyle/>
          <a:p>
            <a:r>
              <a:rPr lang="en-US" dirty="0"/>
              <a:t>Misclassifications – Bottlenose Dolphin as False Killer Whale</a:t>
            </a:r>
          </a:p>
        </p:txBody>
      </p:sp>
      <p:pic>
        <p:nvPicPr>
          <p:cNvPr id="4" name="Picture 3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A1032FB9-838D-0949-8903-9F9B32593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05" y="887204"/>
            <a:ext cx="6153189" cy="41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3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38"/>
          <p:cNvSpPr txBox="1">
            <a:spLocks noGrp="1"/>
          </p:cNvSpPr>
          <p:nvPr>
            <p:ph type="title"/>
          </p:nvPr>
        </p:nvSpPr>
        <p:spPr>
          <a:xfrm>
            <a:off x="2211152" y="2303911"/>
            <a:ext cx="4721695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Possible Applications</a:t>
            </a:r>
            <a:endParaRPr dirty="0"/>
          </a:p>
        </p:txBody>
      </p:sp>
      <p:sp>
        <p:nvSpPr>
          <p:cNvPr id="3148" name="Google Shape;3148;p38"/>
          <p:cNvSpPr txBox="1">
            <a:spLocks noGrp="1"/>
          </p:cNvSpPr>
          <p:nvPr>
            <p:ph type="title" idx="2"/>
          </p:nvPr>
        </p:nvSpPr>
        <p:spPr>
          <a:xfrm>
            <a:off x="4060049" y="1458905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893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897B-E750-82A9-A160-DFB3253D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POSSIBLE APPLICATIONS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625E0-7E41-D99F-9F65-17ECA7FD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0" y="1307859"/>
            <a:ext cx="1926773" cy="2820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21866B2-130E-7093-8390-330CEC16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376" y="1305806"/>
            <a:ext cx="2839250" cy="2829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B24FFA-3E1C-E209-0A9B-AAAE38D12817}"/>
              </a:ext>
            </a:extLst>
          </p:cNvPr>
          <p:cNvSpPr txBox="1"/>
          <p:nvPr/>
        </p:nvSpPr>
        <p:spPr>
          <a:xfrm>
            <a:off x="1572345" y="427376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Whale-watching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02CDF-D179-2A1A-15AE-055D3AC79BA5}"/>
              </a:ext>
            </a:extLst>
          </p:cNvPr>
          <p:cNvSpPr txBox="1"/>
          <p:nvPr/>
        </p:nvSpPr>
        <p:spPr>
          <a:xfrm>
            <a:off x="4343400" y="427376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Whale rescue efforts</a:t>
            </a:r>
          </a:p>
        </p:txBody>
      </p:sp>
    </p:spTree>
    <p:extLst>
      <p:ext uri="{BB962C8B-B14F-4D97-AF65-F5344CB8AC3E}">
        <p14:creationId xmlns:p14="http://schemas.microsoft.com/office/powerpoint/2010/main" val="3949657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61"/>
          <p:cNvSpPr txBox="1">
            <a:spLocks noGrp="1"/>
          </p:cNvSpPr>
          <p:nvPr>
            <p:ph type="title"/>
          </p:nvPr>
        </p:nvSpPr>
        <p:spPr>
          <a:xfrm>
            <a:off x="2483708" y="2113050"/>
            <a:ext cx="4368189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38"/>
          <p:cNvSpPr txBox="1">
            <a:spLocks noGrp="1"/>
          </p:cNvSpPr>
          <p:nvPr>
            <p:ph type="title"/>
          </p:nvPr>
        </p:nvSpPr>
        <p:spPr>
          <a:xfrm>
            <a:off x="2211152" y="2303911"/>
            <a:ext cx="4721695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SG" dirty="0"/>
              <a:t>Background &amp; Objective</a:t>
            </a:r>
          </a:p>
        </p:txBody>
      </p:sp>
      <p:sp>
        <p:nvSpPr>
          <p:cNvPr id="3148" name="Google Shape;3148;p38"/>
          <p:cNvSpPr txBox="1">
            <a:spLocks noGrp="1"/>
          </p:cNvSpPr>
          <p:nvPr>
            <p:ph type="title" idx="2"/>
          </p:nvPr>
        </p:nvSpPr>
        <p:spPr>
          <a:xfrm>
            <a:off x="4060049" y="1458905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7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39"/>
          <p:cNvSpPr txBox="1">
            <a:spLocks noGrp="1"/>
          </p:cNvSpPr>
          <p:nvPr>
            <p:ph type="title"/>
          </p:nvPr>
        </p:nvSpPr>
        <p:spPr>
          <a:xfrm>
            <a:off x="1337725" y="1431844"/>
            <a:ext cx="3227525" cy="528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Background: </a:t>
            </a:r>
            <a:r>
              <a:rPr lang="en" err="1"/>
              <a:t>Happywhale</a:t>
            </a:r>
            <a:r>
              <a:rPr lang="en"/>
              <a:t> NGO</a:t>
            </a:r>
            <a:endParaRPr lang="en-US"/>
          </a:p>
        </p:txBody>
      </p:sp>
      <p:sp>
        <p:nvSpPr>
          <p:cNvPr id="3155" name="Google Shape;3155;p39"/>
          <p:cNvSpPr txBox="1">
            <a:spLocks noGrp="1"/>
          </p:cNvSpPr>
          <p:nvPr>
            <p:ph type="subTitle" idx="1"/>
          </p:nvPr>
        </p:nvSpPr>
        <p:spPr>
          <a:xfrm>
            <a:off x="1225375" y="2153275"/>
            <a:ext cx="3339900" cy="1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/>
              <a:t>Surveying species and populations for conservation purposes</a:t>
            </a:r>
          </a:p>
          <a:p>
            <a:pPr marL="285750" indent="-285750" algn="l">
              <a:buFont typeface="Arial"/>
              <a:buChar char="•"/>
            </a:pPr>
            <a:r>
              <a:rPr lang="en"/>
              <a:t>Thousands of hours spent on identifying whales</a:t>
            </a:r>
          </a:p>
          <a:p>
            <a:pPr marL="285750" indent="-285750" algn="l">
              <a:buFont typeface="Arial"/>
              <a:buChar char="•"/>
            </a:pPr>
            <a:endParaRPr lang="en"/>
          </a:p>
        </p:txBody>
      </p:sp>
      <p:grpSp>
        <p:nvGrpSpPr>
          <p:cNvPr id="3157" name="Google Shape;3157;p39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3158" name="Google Shape;3158;p39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9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9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9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9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9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9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9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9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9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9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9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9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9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9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9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9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9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9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9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9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9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9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9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9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9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9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9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9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9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9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9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9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9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9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9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9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9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9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9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9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9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9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2" name="Google Shape;3212;p39"/>
          <p:cNvGrpSpPr/>
          <p:nvPr/>
        </p:nvGrpSpPr>
        <p:grpSpPr>
          <a:xfrm>
            <a:off x="5853762" y="819123"/>
            <a:ext cx="19672" cy="7951"/>
            <a:chOff x="2641197" y="2434951"/>
            <a:chExt cx="6395" cy="2585"/>
          </a:xfrm>
        </p:grpSpPr>
        <p:sp>
          <p:nvSpPr>
            <p:cNvPr id="3213" name="Google Shape;3213;p39"/>
            <p:cNvSpPr/>
            <p:nvPr/>
          </p:nvSpPr>
          <p:spPr>
            <a:xfrm>
              <a:off x="2641197" y="2436293"/>
              <a:ext cx="2585" cy="1243"/>
            </a:xfrm>
            <a:custGeom>
              <a:avLst/>
              <a:gdLst/>
              <a:ahLst/>
              <a:cxnLst/>
              <a:rect l="l" t="t" r="r" b="b"/>
              <a:pathLst>
                <a:path w="156" h="75" extrusionOk="0">
                  <a:moveTo>
                    <a:pt x="75" y="1"/>
                  </a:moveTo>
                  <a:cubicBezTo>
                    <a:pt x="75" y="1"/>
                    <a:pt x="75" y="75"/>
                    <a:pt x="1" y="75"/>
                  </a:cubicBezTo>
                  <a:cubicBezTo>
                    <a:pt x="75" y="75"/>
                    <a:pt x="75" y="1"/>
                    <a:pt x="156" y="1"/>
                  </a:cubicBezTo>
                  <a:close/>
                </a:path>
              </a:pathLst>
            </a:custGeom>
            <a:solidFill>
              <a:srgbClr val="6FB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9"/>
            <p:cNvSpPr/>
            <p:nvPr/>
          </p:nvSpPr>
          <p:spPr>
            <a:xfrm>
              <a:off x="2643765" y="2434951"/>
              <a:ext cx="3827" cy="1359"/>
            </a:xfrm>
            <a:custGeom>
              <a:avLst/>
              <a:gdLst/>
              <a:ahLst/>
              <a:cxnLst/>
              <a:rect l="l" t="t" r="r" b="b"/>
              <a:pathLst>
                <a:path w="231" h="82" extrusionOk="0">
                  <a:moveTo>
                    <a:pt x="230" y="1"/>
                  </a:moveTo>
                  <a:cubicBezTo>
                    <a:pt x="156" y="1"/>
                    <a:pt x="75" y="1"/>
                    <a:pt x="1" y="82"/>
                  </a:cubicBezTo>
                  <a:cubicBezTo>
                    <a:pt x="75" y="82"/>
                    <a:pt x="156" y="1"/>
                    <a:pt x="230" y="1"/>
                  </a:cubicBezTo>
                  <a:close/>
                </a:path>
              </a:pathLst>
            </a:custGeom>
            <a:solidFill>
              <a:srgbClr val="6FB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3252E34D-4685-2A20-35F1-23F5B85E1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18" y="1246254"/>
            <a:ext cx="2286000" cy="228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3902-C83B-907E-7E7E-6889A63D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Happywhale</a:t>
            </a:r>
            <a:r>
              <a:rPr lang="en-US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B3DF8-BB73-D4C0-18FD-2075128E4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075" y="1284109"/>
            <a:ext cx="3840900" cy="228600"/>
          </a:xfrm>
        </p:spPr>
        <p:txBody>
          <a:bodyPr/>
          <a:lstStyle/>
          <a:p>
            <a:pPr algn="l"/>
            <a:r>
              <a:rPr lang="en-US"/>
              <a:t>Data-collection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A586DCE-A954-98EA-35E1-090DE5D06EF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4683" y="3144278"/>
            <a:ext cx="4316049" cy="2795700"/>
          </a:xfrm>
        </p:spPr>
        <p:txBody>
          <a:bodyPr/>
          <a:lstStyle/>
          <a:p>
            <a:r>
              <a:rPr lang="en-US" sz="1400"/>
              <a:t>51k+ entries</a:t>
            </a:r>
          </a:p>
          <a:p>
            <a:r>
              <a:rPr lang="en-US" sz="1400"/>
              <a:t>Including</a:t>
            </a:r>
            <a:r>
              <a:rPr lang="en-US" sz="1600"/>
              <a:t>: </a:t>
            </a:r>
            <a:r>
              <a:rPr lang="en-US" sz="1400"/>
              <a:t>Image, species, individual ID, and dolphin/whale</a:t>
            </a:r>
          </a:p>
          <a:p>
            <a:r>
              <a:rPr lang="en-US" sz="1400"/>
              <a:t>30 different species and 27k individuals</a:t>
            </a:r>
          </a:p>
          <a:p>
            <a:r>
              <a:rPr lang="en-US" sz="1400"/>
              <a:t>57GB of data</a:t>
            </a:r>
          </a:p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CBEEE5-4259-7DCE-8EA3-1B0D41420D4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272" y="1516226"/>
            <a:ext cx="4321152" cy="2795700"/>
          </a:xfrm>
        </p:spPr>
        <p:txBody>
          <a:bodyPr/>
          <a:lstStyle/>
          <a:p>
            <a:r>
              <a:rPr lang="en-US"/>
              <a:t>Volunteers from all around the world collect photos</a:t>
            </a:r>
          </a:p>
          <a:p>
            <a:r>
              <a:rPr lang="en-US"/>
              <a:t>Different organizations and types of data</a:t>
            </a:r>
          </a:p>
          <a:p>
            <a:r>
              <a:rPr lang="en-US"/>
              <a:t>Species with and without distinct features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21E5A7-5705-3A58-A55A-8F816A985F8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2957" y="2912164"/>
            <a:ext cx="3840900" cy="228000"/>
          </a:xfrm>
        </p:spPr>
        <p:txBody>
          <a:bodyPr/>
          <a:lstStyle/>
          <a:p>
            <a:pPr algn="l"/>
            <a:r>
              <a:rPr lang="en-US"/>
              <a:t>Significant dataset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6135C37-1031-7E8C-5E55-02B0EA9E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03" y="1256484"/>
            <a:ext cx="2147688" cy="1482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2ED5BC23-A6B8-4526-AB9A-6F2751337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68" y="2882778"/>
            <a:ext cx="1902759" cy="1908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85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36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How does the data look?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A205B-495B-05AF-D411-01ECE50B5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0750" y="1039719"/>
            <a:ext cx="5362500" cy="647700"/>
          </a:xfrm>
        </p:spPr>
        <p:txBody>
          <a:bodyPr/>
          <a:lstStyle/>
          <a:p>
            <a:pPr algn="l"/>
            <a:r>
              <a:rPr lang="en-US"/>
              <a:t>Varying resolution, size, crop, color, and outliers</a:t>
            </a:r>
          </a:p>
        </p:txBody>
      </p:sp>
      <p:pic>
        <p:nvPicPr>
          <p:cNvPr id="4" name="Picture 4" descr="A picture containing text, aquatic mammal, different, mammal&#10;&#10;Description automatically generated">
            <a:extLst>
              <a:ext uri="{FF2B5EF4-FFF2-40B4-BE49-F238E27FC236}">
                <a16:creationId xmlns:a16="http://schemas.microsoft.com/office/drawing/2014/main" id="{954034F8-3EFA-AFBF-7057-7EA8571D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59" y="1805213"/>
            <a:ext cx="6316274" cy="2973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38"/>
          <p:cNvSpPr txBox="1">
            <a:spLocks noGrp="1"/>
          </p:cNvSpPr>
          <p:nvPr>
            <p:ph type="title"/>
          </p:nvPr>
        </p:nvSpPr>
        <p:spPr>
          <a:xfrm>
            <a:off x="2211152" y="2303911"/>
            <a:ext cx="4721695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SG" dirty="0"/>
              <a:t>Exploratory Data Analysis</a:t>
            </a:r>
          </a:p>
        </p:txBody>
      </p:sp>
      <p:sp>
        <p:nvSpPr>
          <p:cNvPr id="3148" name="Google Shape;3148;p38"/>
          <p:cNvSpPr txBox="1">
            <a:spLocks noGrp="1"/>
          </p:cNvSpPr>
          <p:nvPr>
            <p:ph type="title" idx="2"/>
          </p:nvPr>
        </p:nvSpPr>
        <p:spPr>
          <a:xfrm>
            <a:off x="4060049" y="1458905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765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C9FE-A54C-3C4C-2285-D12C0FDE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of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F9D8C9-585D-FAE4-EF90-5B850DE53C3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/>
              <a:t>Significant class imbalance; from 10000+ to 14 </a:t>
            </a:r>
          </a:p>
          <a:p>
            <a:r>
              <a:rPr lang="en-US"/>
              <a:t>Nature of dataset made it difficult to over/</a:t>
            </a:r>
            <a:r>
              <a:rPr lang="en-US" err="1"/>
              <a:t>undersample</a:t>
            </a:r>
            <a:r>
              <a:rPr lang="en-US"/>
              <a:t>.</a:t>
            </a:r>
          </a:p>
          <a:p>
            <a:r>
              <a:rPr lang="en-US"/>
              <a:t>Data-cleaning: labelling errors</a:t>
            </a:r>
          </a:p>
          <a:p>
            <a:r>
              <a:rPr lang="en-US"/>
              <a:t>Reducing dataset to 3 common types of whales and dolphins</a:t>
            </a:r>
          </a:p>
          <a:p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7AA289B6-C517-3E4D-A12C-06539F2B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921" y="1794322"/>
            <a:ext cx="3838174" cy="19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1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C9FE-A54C-3C4C-2285-D12C0FDE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of data</a:t>
            </a:r>
          </a:p>
        </p:txBody>
      </p:sp>
      <p:pic>
        <p:nvPicPr>
          <p:cNvPr id="6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53A5365-BB07-23D0-D6E7-B96ADA70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91" y="1571054"/>
            <a:ext cx="4683418" cy="2433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762632"/>
      </p:ext>
    </p:extLst>
  </p:cSld>
  <p:clrMapOvr>
    <a:masterClrMapping/>
  </p:clrMapOvr>
</p:sld>
</file>

<file path=ppt/theme/theme1.xml><?xml version="1.0" encoding="utf-8"?>
<a:theme xmlns:a="http://schemas.openxmlformats.org/drawingml/2006/main" name="Water Thesis by Slidesgo">
  <a:themeElements>
    <a:clrScheme name="Simple Light">
      <a:dk1>
        <a:srgbClr val="FFFFFF"/>
      </a:dk1>
      <a:lt1>
        <a:srgbClr val="3EB6D8"/>
      </a:lt1>
      <a:dk2>
        <a:srgbClr val="000000"/>
      </a:dk2>
      <a:lt2>
        <a:srgbClr val="51BFDF"/>
      </a:lt2>
      <a:accent1>
        <a:srgbClr val="35B1D6"/>
      </a:accent1>
      <a:accent2>
        <a:srgbClr val="3BAECF"/>
      </a:accent2>
      <a:accent3>
        <a:srgbClr val="70CBE6"/>
      </a:accent3>
      <a:accent4>
        <a:srgbClr val="78D7F1"/>
      </a:accent4>
      <a:accent5>
        <a:srgbClr val="4298B8"/>
      </a:accent5>
      <a:accent6>
        <a:srgbClr val="26647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</Words>
  <Application>Microsoft Macintosh PowerPoint</Application>
  <PresentationFormat>On-screen Show (16:9)</PresentationFormat>
  <Paragraphs>85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Montserrat Black</vt:lpstr>
      <vt:lpstr>Roboto Condensed Light</vt:lpstr>
      <vt:lpstr>Mangal</vt:lpstr>
      <vt:lpstr>Oswald</vt:lpstr>
      <vt:lpstr>Arial</vt:lpstr>
      <vt:lpstr>Manjari</vt:lpstr>
      <vt:lpstr>Open Sans</vt:lpstr>
      <vt:lpstr>Water Thesis by Slidesgo</vt:lpstr>
      <vt:lpstr>SC5010 Assignment Team 7</vt:lpstr>
      <vt:lpstr>Table of contents</vt:lpstr>
      <vt:lpstr>Background &amp; Objective</vt:lpstr>
      <vt:lpstr>Background: Happywhale NGO</vt:lpstr>
      <vt:lpstr>Happywhale dataset</vt:lpstr>
      <vt:lpstr>How does the data look?</vt:lpstr>
      <vt:lpstr>Exploratory Data Analysis</vt:lpstr>
      <vt:lpstr>Exploration of data</vt:lpstr>
      <vt:lpstr>Exploration of data</vt:lpstr>
      <vt:lpstr>Data Preparation</vt:lpstr>
      <vt:lpstr>YOLOv5 Object Detection</vt:lpstr>
      <vt:lpstr>Center Box Cropping</vt:lpstr>
      <vt:lpstr>YOLOv5 Cropping</vt:lpstr>
      <vt:lpstr>Deep Learning Classification</vt:lpstr>
      <vt:lpstr>VGG16</vt:lpstr>
      <vt:lpstr>Why VGG16?</vt:lpstr>
      <vt:lpstr>Results &amp; Insights</vt:lpstr>
      <vt:lpstr>Center Box Cropping Method</vt:lpstr>
      <vt:lpstr>Misclassifications – Bottlenose Dolphin as False Killer Whale</vt:lpstr>
      <vt:lpstr>Misclassifications – Bottlenose Dolphin as False Killer Whale</vt:lpstr>
      <vt:lpstr>YOLOv5 Cropping Method</vt:lpstr>
      <vt:lpstr>Misclassifications – Bottlenose Dolphin as False Killer Whale</vt:lpstr>
      <vt:lpstr>Possible Applications</vt:lpstr>
      <vt:lpstr>POSSIBLE APPLICATIONS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SC5010 A</dc:title>
  <cp:lastModifiedBy>#THIARA SANA AHMED#</cp:lastModifiedBy>
  <cp:revision>2</cp:revision>
  <dcterms:modified xsi:type="dcterms:W3CDTF">2022-04-24T08:59:00Z</dcterms:modified>
</cp:coreProperties>
</file>